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5" name="ADVAIT MENO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08-08T12:07:49.567">
    <p:pos x="6000" y="0"/>
    <p:text>changed the initially decided table of contents slide. if one of yall thinks this isnt good, then feel free to change
~ a</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2-08-08T18:12:15.352">
    <p:pos x="6000" y="0"/>
    <p:text>Add stats related to lead poisoning; try finding inferences
~a</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2-08-08T12:08:43.503">
    <p:pos x="6000" y="0"/>
    <p:text>brief outline of the lead dust incident, what d'you think?
~ a</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2-08-08T17:44:41.338">
    <p:pos x="6000" y="0"/>
    <p:text>in lieu of slide numbers 7&amp;8, basic info/operating procedure about/of lead mining/cerussite mining in magellan
~a</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2-08-08T17:41:14.483">
    <p:pos x="6000" y="0"/>
    <p:text>requires editing
~ a</p:text>
  </p:cm>
</p:cmLst>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424a82e9f4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g1424a82e9f4_2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42b58d25e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g142b58d25e1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4508508e07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g14508508e07_1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42b58d25e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g142b58d25e1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777c38cd676d52f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g777c38cd676d52f5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4508508e07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g14508508e07_1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42e7ebbac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142e7ebbac6_1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42e7ebbac6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g142e7ebbac6_1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424a82e9f4_2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1424a82e9f4_2_1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42e7ebbac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142e7ebbac6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42e7ebbac6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g142e7ebbac6_0_2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424a82e9f4_2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g1424a82e9f4_2_1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42e7ebbac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g142e7ebbac6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42b58d25e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g142b58d25e1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777c38cd676d52f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g777c38cd676d52f5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424a82e9f4_2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g1424a82e9f4_2_9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424a82e9f4_2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g1424a82e9f4_2_1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42b58d25e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g142b58d25e1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4508508e07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g14508508e07_1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3" name="Google Shape;13;p2"/>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4" name="Google Shape;14;p2"/>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0" name="Google Shape;70;p11"/>
          <p:cNvSpPr txBox="1"/>
          <p:nvPr>
            <p:ph idx="1" type="body"/>
          </p:nvPr>
        </p:nvSpPr>
        <p:spPr>
          <a:xfrm rot="5400000">
            <a:off x="1154550" y="-125850"/>
            <a:ext cx="2262900" cy="41148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71" name="Google Shape;71;p11"/>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2" name="Google Shape;72;p11"/>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3" name="Google Shape;73;p11"/>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2366100" y="1085919"/>
            <a:ext cx="2925900" cy="10287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6" name="Google Shape;76;p12"/>
          <p:cNvSpPr txBox="1"/>
          <p:nvPr>
            <p:ph idx="1" type="body"/>
          </p:nvPr>
        </p:nvSpPr>
        <p:spPr>
          <a:xfrm rot="5400000">
            <a:off x="270600" y="95319"/>
            <a:ext cx="2925900" cy="3009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77" name="Google Shape;77;p12"/>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 name="Google Shape;78;p12"/>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9" name="Google Shape;79;p12"/>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342900" y="1065213"/>
            <a:ext cx="3886200" cy="7350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7" name="Google Shape;17;p3"/>
          <p:cNvSpPr txBox="1"/>
          <p:nvPr>
            <p:ph idx="1" type="subTitle"/>
          </p:nvPr>
        </p:nvSpPr>
        <p:spPr>
          <a:xfrm>
            <a:off x="685800" y="1943100"/>
            <a:ext cx="3200400" cy="876300"/>
          </a:xfrm>
          <a:prstGeom prst="rect">
            <a:avLst/>
          </a:prstGeom>
          <a:noFill/>
          <a:ln>
            <a:noFill/>
          </a:ln>
        </p:spPr>
        <p:txBody>
          <a:bodyPr anchorCtr="0" anchor="t" bIns="22850" lIns="45725" spcFirstLastPara="1" rIns="45725" wrap="square" tIns="2285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p:txBody>
      </p:sp>
      <p:sp>
        <p:nvSpPr>
          <p:cNvPr id="18" name="Google Shape;18;p3"/>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9" name="Google Shape;19;p3"/>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20" name="Google Shape;20;p3"/>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23" name="Google Shape;23;p4"/>
          <p:cNvSpPr txBox="1"/>
          <p:nvPr>
            <p:ph idx="1" type="body"/>
          </p:nvPr>
        </p:nvSpPr>
        <p:spPr>
          <a:xfrm>
            <a:off x="228600" y="800100"/>
            <a:ext cx="4114800" cy="2262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24" name="Google Shape;24;p4"/>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25" name="Google Shape;25;p4"/>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26" name="Google Shape;26;p4"/>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361156" y="2203450"/>
            <a:ext cx="3886200" cy="681000"/>
          </a:xfrm>
          <a:prstGeom prst="rect">
            <a:avLst/>
          </a:prstGeom>
          <a:noFill/>
          <a:ln>
            <a:noFill/>
          </a:ln>
        </p:spPr>
        <p:txBody>
          <a:bodyPr anchorCtr="0" anchor="t" bIns="22850" lIns="45725" spcFirstLastPara="1" rIns="45725" wrap="square" tIns="22850">
            <a:normAutofit/>
          </a:bodyPr>
          <a:lstStyle>
            <a:lvl1pPr lvl="0" algn="l">
              <a:spcBef>
                <a:spcPts val="0"/>
              </a:spcBef>
              <a:spcAft>
                <a:spcPts val="0"/>
              </a:spcAft>
              <a:buClr>
                <a:schemeClr val="dk1"/>
              </a:buClr>
              <a:buSzPts val="2000"/>
              <a:buFont typeface="Calibri"/>
              <a:buNone/>
              <a:defRPr b="1" sz="2000"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29" name="Google Shape;29;p5"/>
          <p:cNvSpPr txBox="1"/>
          <p:nvPr>
            <p:ph idx="1" type="body"/>
          </p:nvPr>
        </p:nvSpPr>
        <p:spPr>
          <a:xfrm>
            <a:off x="361156" y="1453357"/>
            <a:ext cx="3886200" cy="750000"/>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rgbClr val="888888"/>
              </a:buClr>
              <a:buSzPts val="1000"/>
              <a:buNone/>
              <a:defRPr sz="1000">
                <a:solidFill>
                  <a:srgbClr val="888888"/>
                </a:solidFill>
              </a:defRPr>
            </a:lvl1pPr>
            <a:lvl2pPr indent="-228600" lvl="1" marL="914400" algn="l">
              <a:spcBef>
                <a:spcPts val="200"/>
              </a:spcBef>
              <a:spcAft>
                <a:spcPts val="0"/>
              </a:spcAft>
              <a:buClr>
                <a:srgbClr val="888888"/>
              </a:buClr>
              <a:buSzPts val="900"/>
              <a:buNone/>
              <a:defRPr sz="900">
                <a:solidFill>
                  <a:srgbClr val="888888"/>
                </a:solidFill>
              </a:defRPr>
            </a:lvl2pPr>
            <a:lvl3pPr indent="-228600" lvl="2" marL="1371600" algn="l">
              <a:spcBef>
                <a:spcPts val="200"/>
              </a:spcBef>
              <a:spcAft>
                <a:spcPts val="0"/>
              </a:spcAft>
              <a:buClr>
                <a:srgbClr val="888888"/>
              </a:buClr>
              <a:buSzPts val="800"/>
              <a:buNone/>
              <a:defRPr sz="800">
                <a:solidFill>
                  <a:srgbClr val="888888"/>
                </a:solidFill>
              </a:defRPr>
            </a:lvl3pPr>
            <a:lvl4pPr indent="-228600" lvl="3" marL="1828800" algn="l">
              <a:spcBef>
                <a:spcPts val="100"/>
              </a:spcBef>
              <a:spcAft>
                <a:spcPts val="0"/>
              </a:spcAft>
              <a:buClr>
                <a:srgbClr val="888888"/>
              </a:buClr>
              <a:buSzPts val="700"/>
              <a:buNone/>
              <a:defRPr sz="700">
                <a:solidFill>
                  <a:srgbClr val="888888"/>
                </a:solidFill>
              </a:defRPr>
            </a:lvl4pPr>
            <a:lvl5pPr indent="-228600" lvl="4" marL="2286000" algn="l">
              <a:spcBef>
                <a:spcPts val="100"/>
              </a:spcBef>
              <a:spcAft>
                <a:spcPts val="0"/>
              </a:spcAft>
              <a:buClr>
                <a:srgbClr val="888888"/>
              </a:buClr>
              <a:buSzPts val="700"/>
              <a:buNone/>
              <a:defRPr sz="700">
                <a:solidFill>
                  <a:srgbClr val="888888"/>
                </a:solidFill>
              </a:defRPr>
            </a:lvl5pPr>
            <a:lvl6pPr indent="-228600" lvl="5" marL="2743200" algn="l">
              <a:spcBef>
                <a:spcPts val="100"/>
              </a:spcBef>
              <a:spcAft>
                <a:spcPts val="0"/>
              </a:spcAft>
              <a:buClr>
                <a:srgbClr val="888888"/>
              </a:buClr>
              <a:buSzPts val="700"/>
              <a:buNone/>
              <a:defRPr sz="700">
                <a:solidFill>
                  <a:srgbClr val="888888"/>
                </a:solidFill>
              </a:defRPr>
            </a:lvl6pPr>
            <a:lvl7pPr indent="-228600" lvl="6" marL="3200400" algn="l">
              <a:spcBef>
                <a:spcPts val="100"/>
              </a:spcBef>
              <a:spcAft>
                <a:spcPts val="0"/>
              </a:spcAft>
              <a:buClr>
                <a:srgbClr val="888888"/>
              </a:buClr>
              <a:buSzPts val="700"/>
              <a:buNone/>
              <a:defRPr sz="700">
                <a:solidFill>
                  <a:srgbClr val="888888"/>
                </a:solidFill>
              </a:defRPr>
            </a:lvl7pPr>
            <a:lvl8pPr indent="-228600" lvl="7" marL="3657600" algn="l">
              <a:spcBef>
                <a:spcPts val="100"/>
              </a:spcBef>
              <a:spcAft>
                <a:spcPts val="0"/>
              </a:spcAft>
              <a:buClr>
                <a:srgbClr val="888888"/>
              </a:buClr>
              <a:buSzPts val="700"/>
              <a:buNone/>
              <a:defRPr sz="700">
                <a:solidFill>
                  <a:srgbClr val="888888"/>
                </a:solidFill>
              </a:defRPr>
            </a:lvl8pPr>
            <a:lvl9pPr indent="-228600" lvl="8" marL="4114800" algn="l">
              <a:spcBef>
                <a:spcPts val="100"/>
              </a:spcBef>
              <a:spcAft>
                <a:spcPts val="0"/>
              </a:spcAft>
              <a:buClr>
                <a:srgbClr val="888888"/>
              </a:buClr>
              <a:buSzPts val="700"/>
              <a:buNone/>
              <a:defRPr sz="700">
                <a:solidFill>
                  <a:srgbClr val="888888"/>
                </a:solidFill>
              </a:defRPr>
            </a:lvl9pPr>
          </a:lstStyle>
          <a:p/>
        </p:txBody>
      </p:sp>
      <p:sp>
        <p:nvSpPr>
          <p:cNvPr id="30" name="Google Shape;30;p5"/>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31" name="Google Shape;31;p5"/>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32" name="Google Shape;32;p5"/>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35" name="Google Shape;35;p6"/>
          <p:cNvSpPr txBox="1"/>
          <p:nvPr>
            <p:ph idx="1" type="body"/>
          </p:nvPr>
        </p:nvSpPr>
        <p:spPr>
          <a:xfrm>
            <a:off x="228600" y="800100"/>
            <a:ext cx="2019300" cy="2262900"/>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36" name="Google Shape;36;p6"/>
          <p:cNvSpPr txBox="1"/>
          <p:nvPr>
            <p:ph idx="2" type="body"/>
          </p:nvPr>
        </p:nvSpPr>
        <p:spPr>
          <a:xfrm>
            <a:off x="2324100" y="800100"/>
            <a:ext cx="2019300" cy="2262900"/>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37" name="Google Shape;37;p6"/>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38" name="Google Shape;38;p6"/>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39" name="Google Shape;39;p6"/>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2" name="Google Shape;42;p7"/>
          <p:cNvSpPr txBox="1"/>
          <p:nvPr>
            <p:ph idx="1" type="body"/>
          </p:nvPr>
        </p:nvSpPr>
        <p:spPr>
          <a:xfrm>
            <a:off x="228600" y="767556"/>
            <a:ext cx="2020200" cy="319800"/>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43" name="Google Shape;43;p7"/>
          <p:cNvSpPr txBox="1"/>
          <p:nvPr>
            <p:ph idx="2" type="body"/>
          </p:nvPr>
        </p:nvSpPr>
        <p:spPr>
          <a:xfrm>
            <a:off x="228600" y="1087438"/>
            <a:ext cx="2020200" cy="1975500"/>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44" name="Google Shape;44;p7"/>
          <p:cNvSpPr txBox="1"/>
          <p:nvPr>
            <p:ph idx="3" type="body"/>
          </p:nvPr>
        </p:nvSpPr>
        <p:spPr>
          <a:xfrm>
            <a:off x="2322513" y="767556"/>
            <a:ext cx="2020800" cy="319800"/>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45" name="Google Shape;45;p7"/>
          <p:cNvSpPr txBox="1"/>
          <p:nvPr>
            <p:ph idx="4" type="body"/>
          </p:nvPr>
        </p:nvSpPr>
        <p:spPr>
          <a:xfrm>
            <a:off x="2322513" y="1087438"/>
            <a:ext cx="2020800" cy="1975500"/>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46" name="Google Shape;46;p7"/>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47" name="Google Shape;47;p7"/>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48" name="Google Shape;48;p7"/>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51" name="Google Shape;51;p8"/>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2" name="Google Shape;52;p8"/>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3" name="Google Shape;53;p8"/>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228600" y="136525"/>
            <a:ext cx="1504200" cy="581100"/>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56" name="Google Shape;56;p9"/>
          <p:cNvSpPr txBox="1"/>
          <p:nvPr>
            <p:ph idx="1" type="body"/>
          </p:nvPr>
        </p:nvSpPr>
        <p:spPr>
          <a:xfrm>
            <a:off x="1787525" y="136525"/>
            <a:ext cx="2556000" cy="2926500"/>
          </a:xfrm>
          <a:prstGeom prst="rect">
            <a:avLst/>
          </a:prstGeom>
          <a:noFill/>
          <a:ln>
            <a:noFill/>
          </a:ln>
        </p:spPr>
        <p:txBody>
          <a:bodyPr anchorCtr="0" anchor="t" bIns="22850" lIns="45725" spcFirstLastPara="1" rIns="45725" wrap="square" tIns="22850">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2100" lvl="3" marL="1828800" algn="l">
              <a:spcBef>
                <a:spcPts val="200"/>
              </a:spcBef>
              <a:spcAft>
                <a:spcPts val="0"/>
              </a:spcAft>
              <a:buClr>
                <a:schemeClr val="dk1"/>
              </a:buClr>
              <a:buSzPts val="1000"/>
              <a:buChar char="–"/>
              <a:defRPr sz="1000"/>
            </a:lvl4pPr>
            <a:lvl5pPr indent="-292100" lvl="4" marL="2286000" algn="l">
              <a:spcBef>
                <a:spcPts val="200"/>
              </a:spcBef>
              <a:spcAft>
                <a:spcPts val="0"/>
              </a:spcAft>
              <a:buClr>
                <a:schemeClr val="dk1"/>
              </a:buClr>
              <a:buSzPts val="1000"/>
              <a:buChar char="»"/>
              <a:defRPr sz="1000"/>
            </a:lvl5pPr>
            <a:lvl6pPr indent="-292100" lvl="5" marL="2743200" algn="l">
              <a:spcBef>
                <a:spcPts val="200"/>
              </a:spcBef>
              <a:spcAft>
                <a:spcPts val="0"/>
              </a:spcAft>
              <a:buClr>
                <a:schemeClr val="dk1"/>
              </a:buClr>
              <a:buSzPts val="1000"/>
              <a:buChar char="•"/>
              <a:defRPr sz="1000"/>
            </a:lvl6pPr>
            <a:lvl7pPr indent="-292100" lvl="6" marL="3200400" algn="l">
              <a:spcBef>
                <a:spcPts val="200"/>
              </a:spcBef>
              <a:spcAft>
                <a:spcPts val="0"/>
              </a:spcAft>
              <a:buClr>
                <a:schemeClr val="dk1"/>
              </a:buClr>
              <a:buSzPts val="1000"/>
              <a:buChar char="•"/>
              <a:defRPr sz="1000"/>
            </a:lvl7pPr>
            <a:lvl8pPr indent="-292100" lvl="7" marL="3657600" algn="l">
              <a:spcBef>
                <a:spcPts val="200"/>
              </a:spcBef>
              <a:spcAft>
                <a:spcPts val="0"/>
              </a:spcAft>
              <a:buClr>
                <a:schemeClr val="dk1"/>
              </a:buClr>
              <a:buSzPts val="1000"/>
              <a:buChar char="•"/>
              <a:defRPr sz="1000"/>
            </a:lvl8pPr>
            <a:lvl9pPr indent="-292100" lvl="8" marL="4114800" algn="l">
              <a:spcBef>
                <a:spcPts val="200"/>
              </a:spcBef>
              <a:spcAft>
                <a:spcPts val="0"/>
              </a:spcAft>
              <a:buClr>
                <a:schemeClr val="dk1"/>
              </a:buClr>
              <a:buSzPts val="1000"/>
              <a:buChar char="•"/>
              <a:defRPr sz="1000"/>
            </a:lvl9pPr>
          </a:lstStyle>
          <a:p/>
        </p:txBody>
      </p:sp>
      <p:sp>
        <p:nvSpPr>
          <p:cNvPr id="57" name="Google Shape;57;p9"/>
          <p:cNvSpPr txBox="1"/>
          <p:nvPr>
            <p:ph idx="2" type="body"/>
          </p:nvPr>
        </p:nvSpPr>
        <p:spPr>
          <a:xfrm>
            <a:off x="228600" y="717550"/>
            <a:ext cx="1504200" cy="2345400"/>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58" name="Google Shape;58;p9"/>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9" name="Google Shape;59;p9"/>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0" name="Google Shape;60;p9"/>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96144" y="2400300"/>
            <a:ext cx="2743200" cy="283500"/>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3" name="Google Shape;63;p10"/>
          <p:cNvSpPr/>
          <p:nvPr>
            <p:ph idx="2" type="pic"/>
          </p:nvPr>
        </p:nvSpPr>
        <p:spPr>
          <a:xfrm>
            <a:off x="896144" y="306388"/>
            <a:ext cx="2743200" cy="2057400"/>
          </a:xfrm>
          <a:prstGeom prst="rect">
            <a:avLst/>
          </a:prstGeom>
          <a:noFill/>
          <a:ln>
            <a:noFill/>
          </a:ln>
        </p:spPr>
      </p:sp>
      <p:sp>
        <p:nvSpPr>
          <p:cNvPr id="64" name="Google Shape;64;p10"/>
          <p:cNvSpPr txBox="1"/>
          <p:nvPr>
            <p:ph idx="1" type="body"/>
          </p:nvPr>
        </p:nvSpPr>
        <p:spPr>
          <a:xfrm>
            <a:off x="896144" y="2683669"/>
            <a:ext cx="2743200" cy="402300"/>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65" name="Google Shape;65;p10"/>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6" name="Google Shape;66;p10"/>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7" name="Google Shape;67;p10"/>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marR="0" rtl="0" algn="ctr">
              <a:spcBef>
                <a:spcPts val="0"/>
              </a:spcBef>
              <a:spcAft>
                <a:spcPts val="0"/>
              </a:spcAft>
              <a:buClr>
                <a:schemeClr val="dk1"/>
              </a:buClr>
              <a:buSzPts val="2200"/>
              <a:buFont typeface="Calibri"/>
              <a:buNone/>
              <a:defRPr b="0" i="0" sz="2200" u="none" cap="none" strike="noStrik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7" name="Google Shape;7;p1"/>
          <p:cNvSpPr txBox="1"/>
          <p:nvPr>
            <p:ph idx="1" type="body"/>
          </p:nvPr>
        </p:nvSpPr>
        <p:spPr>
          <a:xfrm>
            <a:off x="228600" y="800100"/>
            <a:ext cx="4114800" cy="2262900"/>
          </a:xfrm>
          <a:prstGeom prst="rect">
            <a:avLst/>
          </a:prstGeom>
          <a:noFill/>
          <a:ln>
            <a:noFill/>
          </a:ln>
        </p:spPr>
        <p:txBody>
          <a:bodyPr anchorCtr="0" anchor="t" bIns="22850" lIns="45725" spcFirstLastPara="1" rIns="45725" wrap="square" tIns="22850">
            <a:normAutofit/>
          </a:bodyPr>
          <a:lstStyle>
            <a:lvl1pPr indent="-330200" lvl="0" marL="4572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04800" lvl="2" marL="1371600" marR="0" rtl="0" algn="l">
              <a:spcBef>
                <a:spcPts val="2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3pPr>
            <a:lvl4pPr indent="-292100" lvl="3" marL="1828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marR="0" rtl="0" algn="l">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marR="0" rtl="0" algn="ctr">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marR="0" rtl="0" algn="r">
              <a:spcBef>
                <a:spcPts val="0"/>
              </a:spcBef>
              <a:buNone/>
              <a:defRPr b="0" i="0" sz="600" u="none" cap="none" strike="noStrike">
                <a:solidFill>
                  <a:srgbClr val="888888"/>
                </a:solidFill>
                <a:latin typeface="Calibri"/>
                <a:ea typeface="Calibri"/>
                <a:cs typeface="Calibri"/>
                <a:sym typeface="Calibri"/>
              </a:defRPr>
            </a:lvl1pPr>
            <a:lvl2pPr indent="0" lvl="1" marL="0" marR="0" rtl="0" algn="r">
              <a:spcBef>
                <a:spcPts val="0"/>
              </a:spcBef>
              <a:buNone/>
              <a:defRPr b="0" i="0" sz="600" u="none" cap="none" strike="noStrike">
                <a:solidFill>
                  <a:srgbClr val="888888"/>
                </a:solidFill>
                <a:latin typeface="Calibri"/>
                <a:ea typeface="Calibri"/>
                <a:cs typeface="Calibri"/>
                <a:sym typeface="Calibri"/>
              </a:defRPr>
            </a:lvl2pPr>
            <a:lvl3pPr indent="0" lvl="2" marL="0" marR="0" rtl="0" algn="r">
              <a:spcBef>
                <a:spcPts val="0"/>
              </a:spcBef>
              <a:buNone/>
              <a:defRPr b="0" i="0" sz="600" u="none" cap="none" strike="noStrike">
                <a:solidFill>
                  <a:srgbClr val="888888"/>
                </a:solidFill>
                <a:latin typeface="Calibri"/>
                <a:ea typeface="Calibri"/>
                <a:cs typeface="Calibri"/>
                <a:sym typeface="Calibri"/>
              </a:defRPr>
            </a:lvl3pPr>
            <a:lvl4pPr indent="0" lvl="3" marL="0" marR="0" rtl="0" algn="r">
              <a:spcBef>
                <a:spcPts val="0"/>
              </a:spcBef>
              <a:buNone/>
              <a:defRPr b="0" i="0" sz="600" u="none" cap="none" strike="noStrike">
                <a:solidFill>
                  <a:srgbClr val="888888"/>
                </a:solidFill>
                <a:latin typeface="Calibri"/>
                <a:ea typeface="Calibri"/>
                <a:cs typeface="Calibri"/>
                <a:sym typeface="Calibri"/>
              </a:defRPr>
            </a:lvl4pPr>
            <a:lvl5pPr indent="0" lvl="4" marL="0" marR="0" rtl="0" algn="r">
              <a:spcBef>
                <a:spcPts val="0"/>
              </a:spcBef>
              <a:buNone/>
              <a:defRPr b="0" i="0" sz="600" u="none" cap="none" strike="noStrike">
                <a:solidFill>
                  <a:srgbClr val="888888"/>
                </a:solidFill>
                <a:latin typeface="Calibri"/>
                <a:ea typeface="Calibri"/>
                <a:cs typeface="Calibri"/>
                <a:sym typeface="Calibri"/>
              </a:defRPr>
            </a:lvl5pPr>
            <a:lvl6pPr indent="0" lvl="5" marL="0" marR="0" rtl="0" algn="r">
              <a:spcBef>
                <a:spcPts val="0"/>
              </a:spcBef>
              <a:buNone/>
              <a:defRPr b="0" i="0" sz="600" u="none" cap="none" strike="noStrike">
                <a:solidFill>
                  <a:srgbClr val="888888"/>
                </a:solidFill>
                <a:latin typeface="Calibri"/>
                <a:ea typeface="Calibri"/>
                <a:cs typeface="Calibri"/>
                <a:sym typeface="Calibri"/>
              </a:defRPr>
            </a:lvl6pPr>
            <a:lvl7pPr indent="0" lvl="6" marL="0" marR="0" rtl="0" algn="r">
              <a:spcBef>
                <a:spcPts val="0"/>
              </a:spcBef>
              <a:buNone/>
              <a:defRPr b="0" i="0" sz="600" u="none" cap="none" strike="noStrike">
                <a:solidFill>
                  <a:srgbClr val="888888"/>
                </a:solidFill>
                <a:latin typeface="Calibri"/>
                <a:ea typeface="Calibri"/>
                <a:cs typeface="Calibri"/>
                <a:sym typeface="Calibri"/>
              </a:defRPr>
            </a:lvl7pPr>
            <a:lvl8pPr indent="0" lvl="7" marL="0" marR="0" rtl="0" algn="r">
              <a:spcBef>
                <a:spcPts val="0"/>
              </a:spcBef>
              <a:buNone/>
              <a:defRPr b="0" i="0" sz="600" u="none" cap="none" strike="noStrike">
                <a:solidFill>
                  <a:srgbClr val="888888"/>
                </a:solidFill>
                <a:latin typeface="Calibri"/>
                <a:ea typeface="Calibri"/>
                <a:cs typeface="Calibri"/>
                <a:sym typeface="Calibri"/>
              </a:defRPr>
            </a:lvl8pPr>
            <a:lvl9pPr indent="0" lvl="8" marL="0" marR="0" rtl="0" algn="r">
              <a:spcBef>
                <a:spcPts val="0"/>
              </a:spcBef>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comments" Target="../comments/comment5.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www.australianmining.com.au/features/when-things-go-wrong-a-lesson-in-lead-mining/" TargetMode="External"/><Relationship Id="rId4" Type="http://schemas.openxmlformats.org/officeDocument/2006/relationships/hyperlink" Target="https://www.ncbi.nlm.nih.gov/pmc/articles/PMC2627859/" TargetMode="External"/><Relationship Id="rId5" Type="http://schemas.openxmlformats.org/officeDocument/2006/relationships/hyperlink" Target="https://thestringer.com.au/esperance-wa-sacrifice-zone-for-the-profits-of-the-uranium-industry-10583#.YujNpnZBxPY" TargetMode="External"/><Relationship Id="rId6" Type="http://schemas.openxmlformats.org/officeDocument/2006/relationships/hyperlink" Target="http://s21.q4cdn.com/981952641/files/doc_presentations/2012/4152012-1_v001_x6f475.pdf" TargetMode="External"/><Relationship Id="rId7" Type="http://schemas.openxmlformats.org/officeDocument/2006/relationships/hyperlink" Target="https://www.business-humanrights.org/en/latest-news/birds-fell-out-of-the-sky-as-a-whole-town-was-poisoned-by-lead-dust-australi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comments" Target="../comments/commen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comments" Target="../comments/commen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comments" Target="../comments/commen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comments" Target="../comments/comment4.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C987C"/>
        </a:solidFill>
      </p:bgPr>
    </p:bg>
    <p:spTree>
      <p:nvGrpSpPr>
        <p:cNvPr id="83" name="Shape 83"/>
        <p:cNvGrpSpPr/>
        <p:nvPr/>
      </p:nvGrpSpPr>
      <p:grpSpPr>
        <a:xfrm>
          <a:off x="0" y="0"/>
          <a:ext cx="0" cy="0"/>
          <a:chOff x="0" y="0"/>
          <a:chExt cx="0" cy="0"/>
        </a:xfrm>
      </p:grpSpPr>
      <p:grpSp>
        <p:nvGrpSpPr>
          <p:cNvPr id="84" name="Google Shape;84;p13"/>
          <p:cNvGrpSpPr/>
          <p:nvPr/>
        </p:nvGrpSpPr>
        <p:grpSpPr>
          <a:xfrm>
            <a:off x="514350" y="489347"/>
            <a:ext cx="5595412" cy="3678101"/>
            <a:chOff x="0" y="-66675"/>
            <a:chExt cx="14921100" cy="9808269"/>
          </a:xfrm>
        </p:grpSpPr>
        <p:sp>
          <p:nvSpPr>
            <p:cNvPr id="85" name="Google Shape;85;p13"/>
            <p:cNvSpPr txBox="1"/>
            <p:nvPr/>
          </p:nvSpPr>
          <p:spPr>
            <a:xfrm>
              <a:off x="0" y="-66675"/>
              <a:ext cx="14921100" cy="630480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lang="en" sz="4800">
                  <a:solidFill>
                    <a:srgbClr val="FFFFFF"/>
                  </a:solidFill>
                  <a:latin typeface="Georgia"/>
                  <a:ea typeface="Georgia"/>
                  <a:cs typeface="Georgia"/>
                  <a:sym typeface="Georgia"/>
                </a:rPr>
                <a:t>Lead dust from Magellan Metals Mine</a:t>
              </a:r>
              <a:endParaRPr sz="4800">
                <a:latin typeface="Georgia"/>
                <a:ea typeface="Georgia"/>
                <a:cs typeface="Georgia"/>
                <a:sym typeface="Georgia"/>
              </a:endParaRPr>
            </a:p>
          </p:txBody>
        </p:sp>
        <p:sp>
          <p:nvSpPr>
            <p:cNvPr id="86" name="Google Shape;86;p13"/>
            <p:cNvSpPr txBox="1"/>
            <p:nvPr/>
          </p:nvSpPr>
          <p:spPr>
            <a:xfrm>
              <a:off x="0" y="9002694"/>
              <a:ext cx="14921100" cy="73890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lang="en" sz="1800">
                  <a:solidFill>
                    <a:srgbClr val="FFFFFF"/>
                  </a:solidFill>
                  <a:latin typeface="Georgia"/>
                  <a:ea typeface="Georgia"/>
                  <a:cs typeface="Georgia"/>
                  <a:sym typeface="Georgia"/>
                </a:rPr>
                <a:t>Australia, 2006</a:t>
              </a:r>
              <a:endParaRPr sz="700">
                <a:solidFill>
                  <a:srgbClr val="FFFFFF"/>
                </a:solidFill>
                <a:latin typeface="Georgia"/>
                <a:ea typeface="Georgia"/>
                <a:cs typeface="Georgia"/>
                <a:sym typeface="Georgia"/>
              </a:endParaRPr>
            </a:p>
          </p:txBody>
        </p:sp>
      </p:grpSp>
      <p:sp>
        <p:nvSpPr>
          <p:cNvPr id="87" name="Google Shape;87;p13"/>
          <p:cNvSpPr txBox="1"/>
          <p:nvPr/>
        </p:nvSpPr>
        <p:spPr>
          <a:xfrm>
            <a:off x="7269198" y="695925"/>
            <a:ext cx="1274400" cy="215400"/>
          </a:xfrm>
          <a:prstGeom prst="rect">
            <a:avLst/>
          </a:prstGeom>
          <a:noFill/>
          <a:ln>
            <a:noFill/>
          </a:ln>
        </p:spPr>
        <p:txBody>
          <a:bodyPr anchorCtr="0" anchor="t" bIns="0" lIns="0" spcFirstLastPara="1" rIns="0" wrap="square" tIns="0">
            <a:spAutoFit/>
          </a:bodyPr>
          <a:lstStyle/>
          <a:p>
            <a:pPr indent="0" lvl="0" marL="0" marR="0" rtl="0" algn="l">
              <a:lnSpc>
                <a:spcPct val="139977"/>
              </a:lnSpc>
              <a:spcBef>
                <a:spcPts val="0"/>
              </a:spcBef>
              <a:spcAft>
                <a:spcPts val="0"/>
              </a:spcAft>
              <a:buNone/>
            </a:pPr>
            <a:r>
              <a:rPr lang="en">
                <a:solidFill>
                  <a:srgbClr val="FFFFFF"/>
                </a:solidFill>
                <a:latin typeface="Georgia"/>
                <a:ea typeface="Georgia"/>
                <a:cs typeface="Georgia"/>
                <a:sym typeface="Georgia"/>
              </a:rPr>
              <a:t>Group 3</a:t>
            </a:r>
            <a:endParaRPr sz="1200">
              <a:latin typeface="Georgia"/>
              <a:ea typeface="Georgia"/>
              <a:cs typeface="Georgia"/>
              <a:sym typeface="Georgia"/>
            </a:endParaRPr>
          </a:p>
        </p:txBody>
      </p:sp>
      <p:cxnSp>
        <p:nvCxnSpPr>
          <p:cNvPr id="88" name="Google Shape;88;p13"/>
          <p:cNvCxnSpPr/>
          <p:nvPr/>
        </p:nvCxnSpPr>
        <p:spPr>
          <a:xfrm rot="5400000">
            <a:off x="4304433" y="2564606"/>
            <a:ext cx="5143500" cy="0"/>
          </a:xfrm>
          <a:prstGeom prst="straightConnector1">
            <a:avLst/>
          </a:prstGeom>
          <a:noFill/>
          <a:ln cap="flat" cmpd="sng" w="28575">
            <a:solidFill>
              <a:srgbClr val="FFFFFF"/>
            </a:solidFill>
            <a:prstDash val="solid"/>
            <a:round/>
            <a:headEnd len="sm" w="sm" type="none"/>
            <a:tailEnd len="sm" w="sm" type="none"/>
          </a:ln>
        </p:spPr>
      </p:cxnSp>
      <p:sp>
        <p:nvSpPr>
          <p:cNvPr id="89" name="Google Shape;89;p13"/>
          <p:cNvSpPr txBox="1"/>
          <p:nvPr/>
        </p:nvSpPr>
        <p:spPr>
          <a:xfrm>
            <a:off x="7269138" y="2928629"/>
            <a:ext cx="1513200" cy="9021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 sz="1200" u="none" cap="none" strike="noStrike">
                <a:solidFill>
                  <a:srgbClr val="FFFFFF"/>
                </a:solidFill>
                <a:latin typeface="Arial"/>
                <a:ea typeface="Arial"/>
                <a:cs typeface="Arial"/>
                <a:sym typeface="Arial"/>
              </a:rPr>
              <a:t>Presented by:</a:t>
            </a:r>
            <a:endParaRPr sz="700"/>
          </a:p>
          <a:p>
            <a:pPr indent="0" lvl="0" marL="0" marR="0" rtl="0" algn="l">
              <a:lnSpc>
                <a:spcPct val="140000"/>
              </a:lnSpc>
              <a:spcBef>
                <a:spcPts val="0"/>
              </a:spcBef>
              <a:spcAft>
                <a:spcPts val="0"/>
              </a:spcAft>
              <a:buNone/>
            </a:pPr>
            <a:r>
              <a:rPr lang="en" sz="1100">
                <a:solidFill>
                  <a:srgbClr val="FFFFFF"/>
                </a:solidFill>
              </a:rPr>
              <a:t>J040 Atharva Kaushik</a:t>
            </a:r>
            <a:endParaRPr sz="1100">
              <a:solidFill>
                <a:srgbClr val="FFFFFF"/>
              </a:solidFill>
            </a:endParaRPr>
          </a:p>
          <a:p>
            <a:pPr indent="0" lvl="0" marL="0" marR="0" rtl="0" algn="l">
              <a:lnSpc>
                <a:spcPct val="140000"/>
              </a:lnSpc>
              <a:spcBef>
                <a:spcPts val="0"/>
              </a:spcBef>
              <a:spcAft>
                <a:spcPts val="0"/>
              </a:spcAft>
              <a:buNone/>
            </a:pPr>
            <a:r>
              <a:rPr lang="en" sz="1100">
                <a:solidFill>
                  <a:srgbClr val="FFFFFF"/>
                </a:solidFill>
              </a:rPr>
              <a:t>J045 Advait Menon</a:t>
            </a:r>
            <a:endParaRPr sz="1100">
              <a:solidFill>
                <a:srgbClr val="FFFFFF"/>
              </a:solidFill>
            </a:endParaRPr>
          </a:p>
          <a:p>
            <a:pPr indent="0" lvl="0" marL="0" marR="0" rtl="0" algn="l">
              <a:lnSpc>
                <a:spcPct val="140000"/>
              </a:lnSpc>
              <a:spcBef>
                <a:spcPts val="0"/>
              </a:spcBef>
              <a:spcAft>
                <a:spcPts val="0"/>
              </a:spcAft>
              <a:buNone/>
            </a:pPr>
            <a:r>
              <a:rPr lang="en" sz="1100">
                <a:solidFill>
                  <a:srgbClr val="FFFFFF"/>
                </a:solidFill>
              </a:rPr>
              <a:t>J049 Shubhangi Ojha</a:t>
            </a:r>
            <a:endParaRPr sz="1100">
              <a:solidFill>
                <a:srgbClr val="FFFFFF"/>
              </a:solidFill>
            </a:endParaRPr>
          </a:p>
        </p:txBody>
      </p:sp>
      <p:sp>
        <p:nvSpPr>
          <p:cNvPr id="90" name="Google Shape;90;p13"/>
          <p:cNvSpPr txBox="1"/>
          <p:nvPr/>
        </p:nvSpPr>
        <p:spPr>
          <a:xfrm>
            <a:off x="7269199" y="4219575"/>
            <a:ext cx="1513200" cy="427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 sz="1200" u="none" cap="none" strike="noStrike">
                <a:solidFill>
                  <a:srgbClr val="FFFFFF"/>
                </a:solidFill>
                <a:latin typeface="Arial"/>
                <a:ea typeface="Arial"/>
                <a:cs typeface="Arial"/>
                <a:sym typeface="Arial"/>
              </a:rPr>
              <a:t>Date Presented:</a:t>
            </a:r>
            <a:endParaRPr sz="700"/>
          </a:p>
          <a:p>
            <a:pPr indent="0" lvl="0" marL="0" marR="0" rtl="0" algn="l">
              <a:lnSpc>
                <a:spcPct val="140000"/>
              </a:lnSpc>
              <a:spcBef>
                <a:spcPts val="0"/>
              </a:spcBef>
              <a:spcAft>
                <a:spcPts val="0"/>
              </a:spcAft>
              <a:buNone/>
            </a:pPr>
            <a:r>
              <a:rPr b="0" i="0" lang="en" sz="1100" u="none" cap="none" strike="noStrike">
                <a:solidFill>
                  <a:srgbClr val="FFFFFF"/>
                </a:solidFill>
                <a:latin typeface="Arial"/>
                <a:ea typeface="Arial"/>
                <a:cs typeface="Arial"/>
                <a:sym typeface="Arial"/>
              </a:rPr>
              <a:t>August </a:t>
            </a:r>
            <a:r>
              <a:rPr lang="en" sz="1100">
                <a:solidFill>
                  <a:srgbClr val="FFFFFF"/>
                </a:solidFill>
              </a:rPr>
              <a:t>10th 2022</a:t>
            </a:r>
            <a:endParaRPr sz="700"/>
          </a:p>
        </p:txBody>
      </p:sp>
      <p:cxnSp>
        <p:nvCxnSpPr>
          <p:cNvPr id="91" name="Google Shape;91;p13"/>
          <p:cNvCxnSpPr/>
          <p:nvPr/>
        </p:nvCxnSpPr>
        <p:spPr>
          <a:xfrm rot="10800000">
            <a:off x="7269075" y="4025150"/>
            <a:ext cx="1589700" cy="7500"/>
          </a:xfrm>
          <a:prstGeom prst="straightConnector1">
            <a:avLst/>
          </a:prstGeom>
          <a:noFill/>
          <a:ln cap="flat" cmpd="sng" w="28575">
            <a:solidFill>
              <a:srgbClr val="FFFFFF"/>
            </a:solidFill>
            <a:prstDash val="solid"/>
            <a:round/>
            <a:headEnd len="sm" w="sm" type="none"/>
            <a:tailEnd len="sm" w="sm"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2"/>
          <p:cNvSpPr/>
          <p:nvPr/>
        </p:nvSpPr>
        <p:spPr>
          <a:xfrm>
            <a:off x="0" y="0"/>
            <a:ext cx="4275600" cy="51435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62" name="Google Shape;162;p22"/>
          <p:cNvSpPr txBox="1"/>
          <p:nvPr/>
        </p:nvSpPr>
        <p:spPr>
          <a:xfrm>
            <a:off x="514350" y="466725"/>
            <a:ext cx="3379200" cy="167460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lang="en" sz="3200">
                <a:solidFill>
                  <a:srgbClr val="FFFFFF"/>
                </a:solidFill>
                <a:latin typeface="Georgia"/>
                <a:ea typeface="Georgia"/>
                <a:cs typeface="Georgia"/>
                <a:sym typeface="Georgia"/>
              </a:rPr>
              <a:t>So…</a:t>
            </a:r>
            <a:endParaRPr sz="3200">
              <a:solidFill>
                <a:srgbClr val="FFFFFF"/>
              </a:solidFill>
              <a:latin typeface="Georgia"/>
              <a:ea typeface="Georgia"/>
              <a:cs typeface="Georgia"/>
              <a:sym typeface="Georgia"/>
            </a:endParaRPr>
          </a:p>
          <a:p>
            <a:pPr indent="0" lvl="0" marL="0" marR="0" rtl="0" algn="l">
              <a:lnSpc>
                <a:spcPct val="120003"/>
              </a:lnSpc>
              <a:spcBef>
                <a:spcPts val="0"/>
              </a:spcBef>
              <a:spcAft>
                <a:spcPts val="0"/>
              </a:spcAft>
              <a:buNone/>
            </a:pPr>
            <a:r>
              <a:rPr lang="en" sz="3200">
                <a:solidFill>
                  <a:srgbClr val="FFFFFF"/>
                </a:solidFill>
                <a:latin typeface="Georgia"/>
                <a:ea typeface="Georgia"/>
                <a:cs typeface="Georgia"/>
                <a:sym typeface="Georgia"/>
              </a:rPr>
              <a:t>Where did it all go wrong?</a:t>
            </a:r>
            <a:endParaRPr sz="3200">
              <a:solidFill>
                <a:srgbClr val="FFFFFF"/>
              </a:solidFill>
              <a:latin typeface="Georgia"/>
              <a:ea typeface="Georgia"/>
              <a:cs typeface="Georgia"/>
              <a:sym typeface="Georgia"/>
            </a:endParaRPr>
          </a:p>
        </p:txBody>
      </p:sp>
      <p:sp>
        <p:nvSpPr>
          <p:cNvPr id="163" name="Google Shape;163;p22"/>
          <p:cNvSpPr txBox="1"/>
          <p:nvPr/>
        </p:nvSpPr>
        <p:spPr>
          <a:xfrm>
            <a:off x="4769925" y="466725"/>
            <a:ext cx="3825300" cy="3879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rgbClr val="7C987C"/>
              </a:buClr>
              <a:buSzPts val="1800"/>
              <a:buFont typeface="Georgia"/>
              <a:buChar char="●"/>
            </a:pPr>
            <a:r>
              <a:rPr lang="en" sz="1700">
                <a:solidFill>
                  <a:srgbClr val="7C987C"/>
                </a:solidFill>
                <a:highlight>
                  <a:srgbClr val="FFFFFF"/>
                </a:highlight>
                <a:latin typeface="Georgia"/>
                <a:ea typeface="Georgia"/>
                <a:cs typeface="Georgia"/>
                <a:sym typeface="Georgia"/>
              </a:rPr>
              <a:t>In late 2006, the community of about 14,000 people in the town of Esperance in Western Australia was alerted to several native bird species dying. It was reported that the number of dead birds exceeded 9,000. </a:t>
            </a:r>
            <a:endParaRPr sz="1700">
              <a:solidFill>
                <a:srgbClr val="7C987C"/>
              </a:solidFill>
              <a:highlight>
                <a:srgbClr val="FFFFFF"/>
              </a:highlight>
              <a:latin typeface="Georgia"/>
              <a:ea typeface="Georgia"/>
              <a:cs typeface="Georgia"/>
              <a:sym typeface="Georgia"/>
            </a:endParaRPr>
          </a:p>
          <a:p>
            <a:pPr indent="-342900" lvl="0" marL="457200" rtl="0" algn="l">
              <a:spcBef>
                <a:spcPts val="0"/>
              </a:spcBef>
              <a:spcAft>
                <a:spcPts val="0"/>
              </a:spcAft>
              <a:buClr>
                <a:srgbClr val="7C987C"/>
              </a:buClr>
              <a:buSzPts val="1800"/>
              <a:buFont typeface="Georgia"/>
              <a:buChar char="●"/>
            </a:pPr>
            <a:r>
              <a:rPr lang="en" sz="1700">
                <a:solidFill>
                  <a:srgbClr val="7C987C"/>
                </a:solidFill>
                <a:highlight>
                  <a:srgbClr val="FFFFFF"/>
                </a:highlight>
                <a:latin typeface="Georgia"/>
                <a:ea typeface="Georgia"/>
                <a:cs typeface="Georgia"/>
                <a:sym typeface="Georgia"/>
              </a:rPr>
              <a:t>Early investigations by the Western Australia Department of Agriculture and Food discounted such causes as bird flu and pesticides, and eventually they discovered that the birds were dying from lead poisoning.</a:t>
            </a:r>
            <a:endParaRPr sz="1700">
              <a:solidFill>
                <a:srgbClr val="7C987C"/>
              </a:solidFill>
              <a:highlight>
                <a:srgbClr val="FFFFFF"/>
              </a:highlight>
              <a:latin typeface="Georgia"/>
              <a:ea typeface="Georgia"/>
              <a:cs typeface="Georgia"/>
              <a:sym typeface="Georgia"/>
            </a:endParaRPr>
          </a:p>
        </p:txBody>
      </p:sp>
      <p:pic>
        <p:nvPicPr>
          <p:cNvPr id="164" name="Google Shape;164;p22"/>
          <p:cNvPicPr preferRelativeResize="0"/>
          <p:nvPr/>
        </p:nvPicPr>
        <p:blipFill>
          <a:blip r:embed="rId3">
            <a:alphaModFix/>
          </a:blip>
          <a:stretch>
            <a:fillRect/>
          </a:stretch>
        </p:blipFill>
        <p:spPr>
          <a:xfrm>
            <a:off x="514350" y="2371050"/>
            <a:ext cx="2952200" cy="2529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3"/>
          <p:cNvSpPr/>
          <p:nvPr/>
        </p:nvSpPr>
        <p:spPr>
          <a:xfrm>
            <a:off x="56025" y="0"/>
            <a:ext cx="4275600" cy="5143500"/>
          </a:xfrm>
          <a:prstGeom prst="rect">
            <a:avLst/>
          </a:prstGeom>
          <a:solidFill>
            <a:srgbClr val="7C987C"/>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70" name="Google Shape;170;p23"/>
          <p:cNvSpPr txBox="1"/>
          <p:nvPr/>
        </p:nvSpPr>
        <p:spPr>
          <a:xfrm>
            <a:off x="4571775" y="292400"/>
            <a:ext cx="4275600" cy="4358400"/>
          </a:xfrm>
          <a:prstGeom prst="rect">
            <a:avLst/>
          </a:prstGeom>
          <a:noFill/>
          <a:ln>
            <a:noFill/>
          </a:ln>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A deposit of cerussite was mined by Magellan Metals near Wiluna, 900 km north of </a:t>
            </a:r>
            <a:r>
              <a:rPr lang="en" sz="1700">
                <a:solidFill>
                  <a:srgbClr val="7C987C"/>
                </a:solidFill>
                <a:highlight>
                  <a:srgbClr val="FFFFFF"/>
                </a:highlight>
                <a:latin typeface="Georgia"/>
                <a:ea typeface="Georgia"/>
                <a:cs typeface="Georgia"/>
                <a:sym typeface="Georgia"/>
              </a:rPr>
              <a:t>Esperance.</a:t>
            </a:r>
            <a:endParaRPr sz="1700">
              <a:solidFill>
                <a:srgbClr val="7C987C"/>
              </a:solidFill>
              <a:highlight>
                <a:srgbClr val="FFFFFF"/>
              </a:highlight>
              <a:latin typeface="Georgia"/>
              <a:ea typeface="Georgia"/>
              <a:cs typeface="Georgia"/>
              <a:sym typeface="Georgia"/>
            </a:endParaRPr>
          </a:p>
          <a:p>
            <a:pPr indent="-336550" lvl="0" marL="457200" rtl="0" algn="l">
              <a:lnSpc>
                <a:spcPct val="115000"/>
              </a:lnSpc>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The resulting lead carbonate concentrate was transported as a bulk commodity by road and rail prior to being exported through the Port of Esperance between July 2005 and March 2007. </a:t>
            </a:r>
            <a:endParaRPr sz="1700">
              <a:solidFill>
                <a:srgbClr val="7C987C"/>
              </a:solidFill>
              <a:highlight>
                <a:srgbClr val="FFFFFF"/>
              </a:highlight>
              <a:latin typeface="Georgia"/>
              <a:ea typeface="Georgia"/>
              <a:cs typeface="Georgia"/>
              <a:sym typeface="Georgia"/>
            </a:endParaRPr>
          </a:p>
          <a:p>
            <a:pPr indent="-336550" lvl="0" marL="457200" rtl="0" algn="l">
              <a:lnSpc>
                <a:spcPct val="115000"/>
              </a:lnSpc>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Lead as a fine dust escaped during the transport, storage and loading processes at the Port, leading to widespread contamination across the town.</a:t>
            </a:r>
            <a:endParaRPr sz="1700">
              <a:solidFill>
                <a:srgbClr val="7C987C"/>
              </a:solidFill>
              <a:highlight>
                <a:srgbClr val="FFFFFF"/>
              </a:highlight>
              <a:latin typeface="Georgia"/>
              <a:ea typeface="Georgia"/>
              <a:cs typeface="Georgia"/>
              <a:sym typeface="Georgia"/>
            </a:endParaRPr>
          </a:p>
        </p:txBody>
      </p:sp>
      <p:sp>
        <p:nvSpPr>
          <p:cNvPr id="171" name="Google Shape;171;p23"/>
          <p:cNvSpPr txBox="1"/>
          <p:nvPr/>
        </p:nvSpPr>
        <p:spPr>
          <a:xfrm>
            <a:off x="483000" y="4404600"/>
            <a:ext cx="3309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800">
              <a:solidFill>
                <a:schemeClr val="lt1"/>
              </a:solidFill>
              <a:latin typeface="Calibri"/>
              <a:ea typeface="Calibri"/>
              <a:cs typeface="Calibri"/>
              <a:sym typeface="Calibri"/>
            </a:endParaRPr>
          </a:p>
        </p:txBody>
      </p:sp>
      <p:pic>
        <p:nvPicPr>
          <p:cNvPr id="172" name="Google Shape;172;p23"/>
          <p:cNvPicPr preferRelativeResize="0"/>
          <p:nvPr/>
        </p:nvPicPr>
        <p:blipFill>
          <a:blip r:embed="rId3">
            <a:alphaModFix/>
          </a:blip>
          <a:stretch>
            <a:fillRect/>
          </a:stretch>
        </p:blipFill>
        <p:spPr>
          <a:xfrm>
            <a:off x="188326" y="354750"/>
            <a:ext cx="3898950" cy="2924220"/>
          </a:xfrm>
          <a:prstGeom prst="rect">
            <a:avLst/>
          </a:prstGeom>
          <a:noFill/>
          <a:ln>
            <a:noFill/>
          </a:ln>
        </p:spPr>
      </p:pic>
      <p:sp>
        <p:nvSpPr>
          <p:cNvPr id="173" name="Google Shape;173;p23"/>
          <p:cNvSpPr txBox="1"/>
          <p:nvPr/>
        </p:nvSpPr>
        <p:spPr>
          <a:xfrm>
            <a:off x="882300" y="3436338"/>
            <a:ext cx="2511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rgbClr val="FFFFFF"/>
                </a:solidFill>
                <a:latin typeface="Georgia"/>
                <a:ea typeface="Georgia"/>
                <a:cs typeface="Georgia"/>
                <a:sym typeface="Georgia"/>
              </a:rPr>
              <a:t>Wiluna mines</a:t>
            </a:r>
            <a:endParaRPr b="1">
              <a:solidFill>
                <a:srgbClr val="FFFFFF"/>
              </a:solidFill>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4"/>
          <p:cNvSpPr/>
          <p:nvPr/>
        </p:nvSpPr>
        <p:spPr>
          <a:xfrm>
            <a:off x="0" y="0"/>
            <a:ext cx="4275600" cy="51435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79" name="Google Shape;179;p24"/>
          <p:cNvSpPr txBox="1"/>
          <p:nvPr/>
        </p:nvSpPr>
        <p:spPr>
          <a:xfrm>
            <a:off x="4771000" y="444150"/>
            <a:ext cx="3825300" cy="46485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rgbClr val="7C987C"/>
              </a:buClr>
              <a:buSzPts val="1800"/>
              <a:buFont typeface="Georgia"/>
              <a:buChar char="●"/>
            </a:pPr>
            <a:r>
              <a:rPr lang="en" sz="1700">
                <a:solidFill>
                  <a:srgbClr val="7C987C"/>
                </a:solidFill>
                <a:highlight>
                  <a:srgbClr val="FFFFFF"/>
                </a:highlight>
                <a:latin typeface="Georgia"/>
                <a:ea typeface="Georgia"/>
                <a:cs typeface="Georgia"/>
                <a:sym typeface="Georgia"/>
              </a:rPr>
              <a:t>The Pb concentrate being shipped through the port was lead carbonate, which is a relatively unusual mining product; the most common lead ore is galena [lead sulfide (PbS)].</a:t>
            </a:r>
            <a:endParaRPr sz="1700">
              <a:solidFill>
                <a:srgbClr val="7C987C"/>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700">
              <a:solidFill>
                <a:srgbClr val="7C987C"/>
              </a:solidFill>
              <a:highlight>
                <a:srgbClr val="FFFFFF"/>
              </a:highlight>
              <a:latin typeface="Georgia"/>
              <a:ea typeface="Georgia"/>
              <a:cs typeface="Georgia"/>
              <a:sym typeface="Georgia"/>
            </a:endParaRPr>
          </a:p>
          <a:p>
            <a:pPr indent="-336550" lvl="0" marL="457200" rtl="0" algn="l">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Subsequently it was found that inadequate infrastructure and the mishandling of the lead carbonate concentrate during bulk loading onto ships in hot, dry and windy conditions had allowed lead dust to escape, which had an impact on the town of Esperance and its surroundings.</a:t>
            </a:r>
            <a:endParaRPr sz="1700">
              <a:solidFill>
                <a:srgbClr val="7C987C"/>
              </a:solidFill>
              <a:highlight>
                <a:srgbClr val="FFFFFF"/>
              </a:highlight>
              <a:latin typeface="Georgia"/>
              <a:ea typeface="Georgia"/>
              <a:cs typeface="Georgia"/>
              <a:sym typeface="Georgia"/>
            </a:endParaRPr>
          </a:p>
        </p:txBody>
      </p:sp>
      <p:pic>
        <p:nvPicPr>
          <p:cNvPr id="180" name="Google Shape;180;p24"/>
          <p:cNvPicPr preferRelativeResize="0"/>
          <p:nvPr/>
        </p:nvPicPr>
        <p:blipFill>
          <a:blip r:embed="rId4">
            <a:alphaModFix/>
          </a:blip>
          <a:stretch>
            <a:fillRect/>
          </a:stretch>
        </p:blipFill>
        <p:spPr>
          <a:xfrm>
            <a:off x="508775" y="444150"/>
            <a:ext cx="3258051" cy="2265499"/>
          </a:xfrm>
          <a:prstGeom prst="rect">
            <a:avLst/>
          </a:prstGeom>
          <a:noFill/>
          <a:ln>
            <a:noFill/>
          </a:ln>
        </p:spPr>
      </p:pic>
      <p:sp>
        <p:nvSpPr>
          <p:cNvPr id="181" name="Google Shape;181;p24"/>
          <p:cNvSpPr txBox="1"/>
          <p:nvPr/>
        </p:nvSpPr>
        <p:spPr>
          <a:xfrm>
            <a:off x="812250" y="2837800"/>
            <a:ext cx="2651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rgbClr val="FFFFFF"/>
                </a:solidFill>
                <a:latin typeface="Georgia"/>
                <a:ea typeface="Georgia"/>
                <a:cs typeface="Georgia"/>
                <a:sym typeface="Georgia"/>
              </a:rPr>
              <a:t>Lead stored at the mines</a:t>
            </a:r>
            <a:endParaRPr b="1">
              <a:solidFill>
                <a:srgbClr val="FFFFFF"/>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5"/>
          <p:cNvSpPr/>
          <p:nvPr/>
        </p:nvSpPr>
        <p:spPr>
          <a:xfrm>
            <a:off x="0" y="0"/>
            <a:ext cx="4275600" cy="51435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87" name="Google Shape;187;p25"/>
          <p:cNvSpPr txBox="1"/>
          <p:nvPr/>
        </p:nvSpPr>
        <p:spPr>
          <a:xfrm>
            <a:off x="4760400" y="695325"/>
            <a:ext cx="3825300" cy="33555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rgbClr val="7C987C"/>
              </a:buClr>
              <a:buSzPts val="1800"/>
              <a:buFont typeface="Georgia"/>
              <a:buChar char="●"/>
            </a:pPr>
            <a:r>
              <a:rPr lang="en" sz="1700">
                <a:solidFill>
                  <a:srgbClr val="7C987C"/>
                </a:solidFill>
                <a:highlight>
                  <a:srgbClr val="FFFFFF"/>
                </a:highlight>
                <a:latin typeface="Georgia"/>
                <a:ea typeface="Georgia"/>
                <a:cs typeface="Georgia"/>
                <a:sym typeface="Georgia"/>
              </a:rPr>
              <a:t>The bird</a:t>
            </a:r>
            <a:r>
              <a:rPr lang="en" sz="1700">
                <a:solidFill>
                  <a:srgbClr val="7C987C"/>
                </a:solidFill>
                <a:highlight>
                  <a:srgbClr val="FFFFFF"/>
                </a:highlight>
                <a:latin typeface="Georgia"/>
                <a:ea typeface="Georgia"/>
                <a:cs typeface="Georgia"/>
                <a:sym typeface="Georgia"/>
              </a:rPr>
              <a:t> </a:t>
            </a:r>
            <a:r>
              <a:rPr lang="en" sz="1700">
                <a:solidFill>
                  <a:srgbClr val="7C987C"/>
                </a:solidFill>
                <a:highlight>
                  <a:srgbClr val="FFFFFF"/>
                </a:highlight>
                <a:latin typeface="Georgia"/>
                <a:ea typeface="Georgia"/>
                <a:cs typeface="Georgia"/>
                <a:sym typeface="Georgia"/>
              </a:rPr>
              <a:t>population was most probably affected by the presence of lead because of the nectar they consumed, water they drank and while preening off the lead dust from their bodies.</a:t>
            </a:r>
            <a:endParaRPr sz="1700">
              <a:solidFill>
                <a:srgbClr val="7C987C"/>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700">
              <a:solidFill>
                <a:srgbClr val="7C987C"/>
              </a:solidFill>
              <a:highlight>
                <a:srgbClr val="FFFFFF"/>
              </a:highlight>
              <a:latin typeface="Georgia"/>
              <a:ea typeface="Georgia"/>
              <a:cs typeface="Georgia"/>
              <a:sym typeface="Georgia"/>
            </a:endParaRPr>
          </a:p>
          <a:p>
            <a:pPr indent="-342900" lvl="0" marL="457200" rtl="0" algn="l">
              <a:spcBef>
                <a:spcPts val="0"/>
              </a:spcBef>
              <a:spcAft>
                <a:spcPts val="0"/>
              </a:spcAft>
              <a:buClr>
                <a:srgbClr val="7C987C"/>
              </a:buClr>
              <a:buSzPts val="1800"/>
              <a:buFont typeface="Calibri"/>
              <a:buChar char="●"/>
            </a:pPr>
            <a:r>
              <a:rPr lang="en" sz="1700">
                <a:solidFill>
                  <a:srgbClr val="7C987C"/>
                </a:solidFill>
                <a:highlight>
                  <a:srgbClr val="FFFFFF"/>
                </a:highlight>
                <a:latin typeface="Georgia"/>
                <a:ea typeface="Georgia"/>
                <a:cs typeface="Georgia"/>
                <a:sym typeface="Georgia"/>
              </a:rPr>
              <a:t>T</a:t>
            </a:r>
            <a:r>
              <a:rPr lang="en" sz="1700">
                <a:solidFill>
                  <a:srgbClr val="7C987C"/>
                </a:solidFill>
                <a:highlight>
                  <a:srgbClr val="FFFFFF"/>
                </a:highlight>
                <a:latin typeface="Georgia"/>
                <a:ea typeface="Georgia"/>
                <a:cs typeface="Georgia"/>
                <a:sym typeface="Georgia"/>
              </a:rPr>
              <a:t>he avian species being affected was the best example of how different living elements in the environment act as a sentinel species</a:t>
            </a:r>
            <a:r>
              <a:rPr lang="en" sz="1700">
                <a:solidFill>
                  <a:srgbClr val="7C987C"/>
                </a:solidFill>
                <a:highlight>
                  <a:schemeClr val="lt1"/>
                </a:highlight>
                <a:latin typeface="Times New Roman"/>
                <a:ea typeface="Times New Roman"/>
                <a:cs typeface="Times New Roman"/>
                <a:sym typeface="Times New Roman"/>
              </a:rPr>
              <a:t>.</a:t>
            </a:r>
            <a:endParaRPr sz="1700">
              <a:solidFill>
                <a:srgbClr val="7C987C"/>
              </a:solidFill>
              <a:highlight>
                <a:schemeClr val="lt1"/>
              </a:highlight>
              <a:latin typeface="Times New Roman"/>
              <a:ea typeface="Times New Roman"/>
              <a:cs typeface="Times New Roman"/>
              <a:sym typeface="Times New Roman"/>
            </a:endParaRPr>
          </a:p>
        </p:txBody>
      </p:sp>
      <p:pic>
        <p:nvPicPr>
          <p:cNvPr id="188" name="Google Shape;188;p25"/>
          <p:cNvPicPr preferRelativeResize="0"/>
          <p:nvPr/>
        </p:nvPicPr>
        <p:blipFill>
          <a:blip r:embed="rId3">
            <a:alphaModFix/>
          </a:blip>
          <a:stretch>
            <a:fillRect/>
          </a:stretch>
        </p:blipFill>
        <p:spPr>
          <a:xfrm>
            <a:off x="332275" y="695325"/>
            <a:ext cx="3611046" cy="25717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6"/>
          <p:cNvSpPr/>
          <p:nvPr/>
        </p:nvSpPr>
        <p:spPr>
          <a:xfrm>
            <a:off x="0" y="0"/>
            <a:ext cx="4275600" cy="51435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94" name="Google Shape;194;p26"/>
          <p:cNvSpPr txBox="1"/>
          <p:nvPr/>
        </p:nvSpPr>
        <p:spPr>
          <a:xfrm>
            <a:off x="514350" y="466725"/>
            <a:ext cx="3379200" cy="108360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lang="en" sz="3200">
                <a:solidFill>
                  <a:srgbClr val="FFFFFF"/>
                </a:solidFill>
                <a:latin typeface="Georgia"/>
                <a:ea typeface="Georgia"/>
                <a:cs typeface="Georgia"/>
                <a:sym typeface="Georgia"/>
              </a:rPr>
              <a:t>It did not end there…</a:t>
            </a:r>
            <a:endParaRPr sz="3200">
              <a:solidFill>
                <a:srgbClr val="FFFFFF"/>
              </a:solidFill>
              <a:latin typeface="Georgia"/>
              <a:ea typeface="Georgia"/>
              <a:cs typeface="Georgia"/>
              <a:sym typeface="Georgia"/>
            </a:endParaRPr>
          </a:p>
        </p:txBody>
      </p:sp>
      <p:sp>
        <p:nvSpPr>
          <p:cNvPr id="195" name="Google Shape;195;p26"/>
          <p:cNvSpPr txBox="1"/>
          <p:nvPr/>
        </p:nvSpPr>
        <p:spPr>
          <a:xfrm>
            <a:off x="4813975" y="109050"/>
            <a:ext cx="4203600" cy="4960200"/>
          </a:xfrm>
          <a:prstGeom prst="rect">
            <a:avLst/>
          </a:prstGeom>
          <a:noFill/>
          <a:ln>
            <a:noFill/>
          </a:ln>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After the sightings of birds dropping dead fr</a:t>
            </a:r>
            <a:r>
              <a:rPr lang="en" sz="1700">
                <a:solidFill>
                  <a:srgbClr val="7C987C"/>
                </a:solidFill>
                <a:highlight>
                  <a:srgbClr val="FFFFFF"/>
                </a:highlight>
                <a:latin typeface="Georgia"/>
                <a:ea typeface="Georgia"/>
                <a:cs typeface="Georgia"/>
                <a:sym typeface="Georgia"/>
              </a:rPr>
              <a:t>om the sky, autopsied birds showed the presence of lead in their kidneys, livers and brains.</a:t>
            </a:r>
            <a:endParaRPr sz="1700">
              <a:solidFill>
                <a:srgbClr val="7C987C"/>
              </a:solidFill>
              <a:highlight>
                <a:srgbClr val="FFFFFF"/>
              </a:highlight>
              <a:latin typeface="Georgia"/>
              <a:ea typeface="Georgia"/>
              <a:cs typeface="Georgia"/>
              <a:sym typeface="Georgia"/>
            </a:endParaRPr>
          </a:p>
          <a:p>
            <a:pPr indent="-336550" lvl="0" marL="457200" rtl="0" algn="l">
              <a:lnSpc>
                <a:spcPct val="115000"/>
              </a:lnSpc>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The observations pushed the government to investigate further, and they found nickel and lead content in nearly 19-24% of the water tanks.</a:t>
            </a:r>
            <a:endParaRPr sz="1700">
              <a:solidFill>
                <a:srgbClr val="7C987C"/>
              </a:solidFill>
              <a:highlight>
                <a:srgbClr val="FFFFFF"/>
              </a:highlight>
              <a:latin typeface="Georgia"/>
              <a:ea typeface="Georgia"/>
              <a:cs typeface="Georgia"/>
              <a:sym typeface="Georgia"/>
            </a:endParaRPr>
          </a:p>
          <a:p>
            <a:pPr indent="-336550" lvl="0" marL="457200" rtl="0" algn="l">
              <a:lnSpc>
                <a:spcPct val="115000"/>
              </a:lnSpc>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Australian officials also discovered that lead dust from the ore had contaminated drinking water, soil, harbor sediments, shellfish, and house dust, and found elevated blood lead levels in people, including young children.</a:t>
            </a:r>
            <a:endParaRPr sz="2200">
              <a:solidFill>
                <a:srgbClr val="7C987C"/>
              </a:solidFill>
              <a:highlight>
                <a:srgbClr val="FFFFFF"/>
              </a:highlight>
              <a:latin typeface="Georgia"/>
              <a:ea typeface="Georgia"/>
              <a:cs typeface="Georgia"/>
              <a:sym typeface="Georgia"/>
            </a:endParaRPr>
          </a:p>
        </p:txBody>
      </p:sp>
      <p:pic>
        <p:nvPicPr>
          <p:cNvPr id="196" name="Google Shape;196;p26"/>
          <p:cNvPicPr preferRelativeResize="0"/>
          <p:nvPr/>
        </p:nvPicPr>
        <p:blipFill>
          <a:blip r:embed="rId3">
            <a:alphaModFix/>
          </a:blip>
          <a:stretch>
            <a:fillRect/>
          </a:stretch>
        </p:blipFill>
        <p:spPr>
          <a:xfrm>
            <a:off x="476450" y="2249700"/>
            <a:ext cx="3322701" cy="2305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7"/>
          <p:cNvSpPr/>
          <p:nvPr/>
        </p:nvSpPr>
        <p:spPr>
          <a:xfrm>
            <a:off x="0" y="0"/>
            <a:ext cx="3632700" cy="5143500"/>
          </a:xfrm>
          <a:prstGeom prst="rect">
            <a:avLst/>
          </a:prstGeom>
          <a:solidFill>
            <a:srgbClr val="7C987C"/>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02" name="Google Shape;202;p27"/>
          <p:cNvSpPr txBox="1"/>
          <p:nvPr/>
        </p:nvSpPr>
        <p:spPr>
          <a:xfrm>
            <a:off x="514350" y="466725"/>
            <a:ext cx="3379200" cy="108360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lang="en" sz="3200">
                <a:solidFill>
                  <a:schemeClr val="dk1"/>
                </a:solidFill>
                <a:latin typeface="Georgia"/>
                <a:ea typeface="Georgia"/>
                <a:cs typeface="Georgia"/>
                <a:sym typeface="Georgia"/>
              </a:rPr>
              <a:t>Government's</a:t>
            </a:r>
            <a:r>
              <a:rPr lang="en" sz="3200">
                <a:solidFill>
                  <a:schemeClr val="dk1"/>
                </a:solidFill>
                <a:latin typeface="Georgia"/>
                <a:ea typeface="Georgia"/>
                <a:cs typeface="Georgia"/>
                <a:sym typeface="Georgia"/>
              </a:rPr>
              <a:t> approach</a:t>
            </a:r>
            <a:endParaRPr sz="3200">
              <a:solidFill>
                <a:schemeClr val="dk1"/>
              </a:solidFill>
              <a:latin typeface="Georgia"/>
              <a:ea typeface="Georgia"/>
              <a:cs typeface="Georgia"/>
              <a:sym typeface="Georgia"/>
            </a:endParaRPr>
          </a:p>
        </p:txBody>
      </p:sp>
      <p:sp>
        <p:nvSpPr>
          <p:cNvPr id="203" name="Google Shape;203;p27"/>
          <p:cNvSpPr txBox="1"/>
          <p:nvPr/>
        </p:nvSpPr>
        <p:spPr>
          <a:xfrm>
            <a:off x="3761975" y="124350"/>
            <a:ext cx="5246100" cy="489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1"/>
                </a:solidFill>
                <a:highlight>
                  <a:srgbClr val="FFFFFF"/>
                </a:highlight>
                <a:latin typeface="Georgia"/>
                <a:ea typeface="Georgia"/>
                <a:cs typeface="Georgia"/>
                <a:sym typeface="Georgia"/>
              </a:rPr>
              <a:t>Blood lead testing:</a:t>
            </a:r>
            <a:endParaRPr b="1" sz="17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700">
              <a:solidFill>
                <a:srgbClr val="7C987C"/>
              </a:solidFill>
              <a:highlight>
                <a:srgbClr val="FFFFFF"/>
              </a:highlight>
              <a:latin typeface="Georgia"/>
              <a:ea typeface="Georgia"/>
              <a:cs typeface="Georgia"/>
              <a:sym typeface="Georgia"/>
            </a:endParaRPr>
          </a:p>
          <a:p>
            <a:pPr indent="0" lvl="0" marL="0" rtl="0" algn="l">
              <a:spcBef>
                <a:spcPts val="0"/>
              </a:spcBef>
              <a:spcAft>
                <a:spcPts val="0"/>
              </a:spcAft>
              <a:buNone/>
            </a:pPr>
            <a:r>
              <a:rPr lang="en" sz="1700">
                <a:solidFill>
                  <a:srgbClr val="7C987C"/>
                </a:solidFill>
                <a:highlight>
                  <a:srgbClr val="FFFFFF"/>
                </a:highlight>
                <a:latin typeface="Georgia"/>
                <a:ea typeface="Georgia"/>
                <a:cs typeface="Georgia"/>
                <a:sym typeface="Georgia"/>
              </a:rPr>
              <a:t>Particular emphasis was placed on identifying  those individuals, particularly young children (especially those aged 5 years and under) who have been affected by lead emissions.</a:t>
            </a:r>
            <a:endParaRPr sz="1700">
              <a:solidFill>
                <a:srgbClr val="7C987C"/>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700">
              <a:solidFill>
                <a:srgbClr val="7C987C"/>
              </a:solidFill>
              <a:highlight>
                <a:srgbClr val="FFFFFF"/>
              </a:highlight>
              <a:latin typeface="Georgia"/>
              <a:ea typeface="Georgia"/>
              <a:cs typeface="Georgia"/>
              <a:sym typeface="Georgia"/>
            </a:endParaRPr>
          </a:p>
          <a:p>
            <a:pPr indent="0" lvl="0" marL="0" rtl="0" algn="l">
              <a:spcBef>
                <a:spcPts val="0"/>
              </a:spcBef>
              <a:spcAft>
                <a:spcPts val="0"/>
              </a:spcAft>
              <a:buNone/>
            </a:pPr>
            <a:r>
              <a:rPr b="1" lang="en" sz="1700">
                <a:solidFill>
                  <a:schemeClr val="dk1"/>
                </a:solidFill>
                <a:highlight>
                  <a:srgbClr val="FFFFFF"/>
                </a:highlight>
                <a:latin typeface="Georgia"/>
                <a:ea typeface="Georgia"/>
                <a:cs typeface="Georgia"/>
                <a:sym typeface="Georgia"/>
              </a:rPr>
              <a:t>Soil and surface testing:</a:t>
            </a:r>
            <a:endParaRPr b="1" sz="1700">
              <a:solidFill>
                <a:schemeClr val="dk1"/>
              </a:solidFill>
              <a:highlight>
                <a:srgbClr val="FFFFFF"/>
              </a:highlight>
              <a:latin typeface="Georgia"/>
              <a:ea typeface="Georgia"/>
              <a:cs typeface="Georgia"/>
              <a:sym typeface="Georgia"/>
            </a:endParaRPr>
          </a:p>
          <a:p>
            <a:pPr indent="0" lvl="0" marL="914400" rtl="0" algn="l">
              <a:spcBef>
                <a:spcPts val="0"/>
              </a:spcBef>
              <a:spcAft>
                <a:spcPts val="0"/>
              </a:spcAft>
              <a:buNone/>
            </a:pPr>
            <a:r>
              <a:t/>
            </a:r>
            <a:endParaRPr b="1" sz="1700">
              <a:solidFill>
                <a:schemeClr val="dk1"/>
              </a:solidFill>
              <a:highlight>
                <a:srgbClr val="FFFFFF"/>
              </a:highlight>
              <a:latin typeface="Georgia"/>
              <a:ea typeface="Georgia"/>
              <a:cs typeface="Georgia"/>
              <a:sym typeface="Georgia"/>
            </a:endParaRPr>
          </a:p>
          <a:p>
            <a:pPr indent="-336550" lvl="0" marL="457200" rtl="0" algn="l">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The highest lead reading recorded - 380 mg/kg, from bare soil beside the quarantine station next to the Port. </a:t>
            </a:r>
            <a:endParaRPr sz="1700">
              <a:solidFill>
                <a:srgbClr val="7C987C"/>
              </a:solidFill>
              <a:highlight>
                <a:srgbClr val="FFFFFF"/>
              </a:highlight>
              <a:latin typeface="Georgia"/>
              <a:ea typeface="Georgia"/>
              <a:cs typeface="Georgia"/>
              <a:sym typeface="Georgia"/>
            </a:endParaRPr>
          </a:p>
          <a:p>
            <a:pPr indent="-336550" lvl="0" marL="457200" rtl="0" algn="l">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standard trigger levels for such sites is 1500 mg/kg. </a:t>
            </a:r>
            <a:endParaRPr sz="1700">
              <a:solidFill>
                <a:srgbClr val="7C987C"/>
              </a:solidFill>
              <a:highlight>
                <a:srgbClr val="FFFFFF"/>
              </a:highlight>
              <a:latin typeface="Georgia"/>
              <a:ea typeface="Georgia"/>
              <a:cs typeface="Georgia"/>
              <a:sym typeface="Georgia"/>
            </a:endParaRPr>
          </a:p>
          <a:p>
            <a:pPr indent="-336550" lvl="0" marL="457200" rtl="0" algn="l">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For residential area</a:t>
            </a:r>
            <a:r>
              <a:rPr lang="en" sz="1700">
                <a:solidFill>
                  <a:srgbClr val="7C987C"/>
                </a:solidFill>
                <a:highlight>
                  <a:srgbClr val="FFFFFF"/>
                </a:highlight>
                <a:latin typeface="Georgia"/>
                <a:ea typeface="Georgia"/>
                <a:cs typeface="Georgia"/>
                <a:sym typeface="Georgia"/>
              </a:rPr>
              <a:t>s - 300 mg/kg.</a:t>
            </a:r>
            <a:endParaRPr sz="1700">
              <a:solidFill>
                <a:srgbClr val="7C987C"/>
              </a:solidFill>
              <a:highlight>
                <a:srgbClr val="FFFFFF"/>
              </a:highlight>
              <a:latin typeface="Georgia"/>
              <a:ea typeface="Georgia"/>
              <a:cs typeface="Georgia"/>
              <a:sym typeface="Georgia"/>
            </a:endParaRPr>
          </a:p>
          <a:p>
            <a:pPr indent="-336550" lvl="0" marL="457200" rtl="0" algn="l">
              <a:spcBef>
                <a:spcPts val="0"/>
              </a:spcBef>
              <a:spcAft>
                <a:spcPts val="0"/>
              </a:spcAft>
              <a:buClr>
                <a:srgbClr val="7C987C"/>
              </a:buClr>
              <a:buSzPts val="1700"/>
              <a:buFont typeface="Georgia"/>
              <a:buChar char="●"/>
            </a:pPr>
            <a:r>
              <a:rPr lang="en" sz="1700">
                <a:solidFill>
                  <a:srgbClr val="7C987C"/>
                </a:solidFill>
                <a:highlight>
                  <a:srgbClr val="FFFFFF"/>
                </a:highlight>
                <a:latin typeface="Georgia"/>
                <a:ea typeface="Georgia"/>
                <a:cs typeface="Georgia"/>
                <a:sym typeface="Georgia"/>
              </a:rPr>
              <a:t>The highest recorded at these sites was</a:t>
            </a:r>
            <a:r>
              <a:rPr lang="en" sz="1700">
                <a:solidFill>
                  <a:srgbClr val="7C987C"/>
                </a:solidFill>
                <a:highlight>
                  <a:srgbClr val="FFFFFF"/>
                </a:highlight>
                <a:latin typeface="Georgia"/>
                <a:ea typeface="Georgia"/>
                <a:cs typeface="Georgia"/>
                <a:sym typeface="Georgia"/>
              </a:rPr>
              <a:t> </a:t>
            </a:r>
            <a:r>
              <a:rPr lang="en" sz="1700">
                <a:solidFill>
                  <a:srgbClr val="7C987C"/>
                </a:solidFill>
                <a:highlight>
                  <a:srgbClr val="FFFFFF"/>
                </a:highlight>
                <a:latin typeface="Georgia"/>
                <a:ea typeface="Georgia"/>
                <a:cs typeface="Georgia"/>
                <a:sym typeface="Georgia"/>
              </a:rPr>
              <a:t>88 mg/kg and the majority were less than 10 mg/kg</a:t>
            </a:r>
            <a:endParaRPr b="1" sz="1700">
              <a:solidFill>
                <a:srgbClr val="7C987C"/>
              </a:solidFill>
              <a:highlight>
                <a:srgbClr val="FFFFFF"/>
              </a:highlight>
              <a:latin typeface="Georgia"/>
              <a:ea typeface="Georgia"/>
              <a:cs typeface="Georgia"/>
              <a:sym typeface="Georgia"/>
            </a:endParaRPr>
          </a:p>
        </p:txBody>
      </p:sp>
      <p:pic>
        <p:nvPicPr>
          <p:cNvPr id="204" name="Google Shape;204;p27"/>
          <p:cNvPicPr preferRelativeResize="0"/>
          <p:nvPr/>
        </p:nvPicPr>
        <p:blipFill>
          <a:blip r:embed="rId3">
            <a:alphaModFix/>
          </a:blip>
          <a:stretch>
            <a:fillRect/>
          </a:stretch>
        </p:blipFill>
        <p:spPr>
          <a:xfrm>
            <a:off x="656688" y="1936625"/>
            <a:ext cx="2319325" cy="23193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8"/>
          <p:cNvSpPr/>
          <p:nvPr/>
        </p:nvSpPr>
        <p:spPr>
          <a:xfrm>
            <a:off x="0" y="0"/>
            <a:ext cx="896100" cy="51435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10" name="Google Shape;210;p28"/>
          <p:cNvSpPr txBox="1"/>
          <p:nvPr/>
        </p:nvSpPr>
        <p:spPr>
          <a:xfrm>
            <a:off x="1054850" y="86975"/>
            <a:ext cx="7841100" cy="41097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1"/>
              </a:buClr>
              <a:buSzPts val="1700"/>
              <a:buFont typeface="Georgia"/>
              <a:buChar char="●"/>
            </a:pPr>
            <a:r>
              <a:rPr b="1" lang="en" sz="1700">
                <a:solidFill>
                  <a:schemeClr val="dk1"/>
                </a:solidFill>
                <a:highlight>
                  <a:schemeClr val="lt1"/>
                </a:highlight>
                <a:latin typeface="Georgia"/>
                <a:ea typeface="Georgia"/>
                <a:cs typeface="Georgia"/>
                <a:sym typeface="Georgia"/>
              </a:rPr>
              <a:t>Health and ecological risk assessment:</a:t>
            </a:r>
            <a:endParaRPr b="1" sz="170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b="1" sz="170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None/>
            </a:pPr>
            <a:r>
              <a:rPr lang="en" sz="1700">
                <a:solidFill>
                  <a:srgbClr val="7C987C"/>
                </a:solidFill>
                <a:highlight>
                  <a:schemeClr val="lt1"/>
                </a:highlight>
                <a:latin typeface="Georgia"/>
                <a:ea typeface="Georgia"/>
                <a:cs typeface="Georgia"/>
                <a:sym typeface="Georgia"/>
              </a:rPr>
              <a:t>In August 2007, DEC appointed independent consultants to carry out a health and ecological risk assessment of the impacts of the emissions from Esperance Port Authority operations on the Town of Esperance.</a:t>
            </a:r>
            <a:endParaRPr sz="1700">
              <a:solidFill>
                <a:srgbClr val="7C987C"/>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700">
              <a:solidFill>
                <a:srgbClr val="7C987C"/>
              </a:solidFill>
              <a:highlight>
                <a:schemeClr val="lt1"/>
              </a:highlight>
              <a:latin typeface="Georgia"/>
              <a:ea typeface="Georgia"/>
              <a:cs typeface="Georgia"/>
              <a:sym typeface="Georgia"/>
            </a:endParaRPr>
          </a:p>
          <a:p>
            <a:pPr indent="-336550" lvl="0" marL="457200" rtl="0" algn="l">
              <a:spcBef>
                <a:spcPts val="0"/>
              </a:spcBef>
              <a:spcAft>
                <a:spcPts val="0"/>
              </a:spcAft>
              <a:buClr>
                <a:schemeClr val="dk1"/>
              </a:buClr>
              <a:buSzPts val="1700"/>
              <a:buFont typeface="Georgia"/>
              <a:buChar char="●"/>
            </a:pPr>
            <a:r>
              <a:rPr b="1" lang="en" sz="1700">
                <a:solidFill>
                  <a:schemeClr val="dk1"/>
                </a:solidFill>
                <a:highlight>
                  <a:schemeClr val="lt1"/>
                </a:highlight>
                <a:latin typeface="Georgia"/>
                <a:ea typeface="Georgia"/>
                <a:cs typeface="Georgia"/>
                <a:sym typeface="Georgia"/>
              </a:rPr>
              <a:t>Environment protection measures:</a:t>
            </a:r>
            <a:endParaRPr b="1" sz="170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b="1" sz="170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None/>
            </a:pPr>
            <a:r>
              <a:rPr lang="en" sz="1700">
                <a:solidFill>
                  <a:srgbClr val="7C987C"/>
                </a:solidFill>
                <a:highlight>
                  <a:schemeClr val="lt1"/>
                </a:highlight>
                <a:latin typeface="Georgia"/>
                <a:ea typeface="Georgia"/>
                <a:cs typeface="Georgia"/>
                <a:sym typeface="Georgia"/>
              </a:rPr>
              <a:t>The first EPN was issued on 9 October 2007, requiring further cleaning of Port facilities to remove lead carbonate residues</a:t>
            </a:r>
            <a:endParaRPr sz="1700">
              <a:solidFill>
                <a:srgbClr val="7C987C"/>
              </a:solidFill>
              <a:highlight>
                <a:schemeClr val="lt1"/>
              </a:highlight>
              <a:latin typeface="Georgia"/>
              <a:ea typeface="Georgia"/>
              <a:cs typeface="Georgia"/>
              <a:sym typeface="Georgia"/>
            </a:endParaRPr>
          </a:p>
          <a:p>
            <a:pPr indent="0" lvl="0" marL="0" rtl="0" algn="l">
              <a:spcBef>
                <a:spcPts val="0"/>
              </a:spcBef>
              <a:spcAft>
                <a:spcPts val="0"/>
              </a:spcAft>
              <a:buNone/>
            </a:pPr>
            <a:r>
              <a:rPr lang="en" sz="1700">
                <a:solidFill>
                  <a:srgbClr val="7C987C"/>
                </a:solidFill>
                <a:highlight>
                  <a:schemeClr val="lt1"/>
                </a:highlight>
                <a:latin typeface="Georgia"/>
                <a:ea typeface="Georgia"/>
                <a:cs typeface="Georgia"/>
                <a:sym typeface="Georgia"/>
              </a:rPr>
              <a:t>The second EPN was issued on 25 October, requiring the Port Authority to provide fully interpreted air quality monitoring data collected since February 2007 and to prepare a comprehensive air quality monitoring program for future operations</a:t>
            </a:r>
            <a:endParaRPr b="1" sz="1700">
              <a:solidFill>
                <a:srgbClr val="7C987C"/>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b="1" sz="1700">
              <a:solidFill>
                <a:srgbClr val="212121"/>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9"/>
          <p:cNvSpPr/>
          <p:nvPr/>
        </p:nvSpPr>
        <p:spPr>
          <a:xfrm>
            <a:off x="4327498" y="0"/>
            <a:ext cx="4816500" cy="5143500"/>
          </a:xfrm>
          <a:prstGeom prst="rect">
            <a:avLst/>
          </a:prstGeom>
          <a:solidFill>
            <a:srgbClr val="7C987C"/>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16" name="Google Shape;216;p29"/>
          <p:cNvSpPr txBox="1"/>
          <p:nvPr/>
        </p:nvSpPr>
        <p:spPr>
          <a:xfrm>
            <a:off x="3313825" y="219050"/>
            <a:ext cx="36405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rgbClr val="7C987C"/>
                </a:solidFill>
                <a:latin typeface="Georgia"/>
                <a:ea typeface="Georgia"/>
                <a:cs typeface="Georgia"/>
                <a:sym typeface="Georgia"/>
              </a:rPr>
              <a:t>The   </a:t>
            </a:r>
            <a:r>
              <a:rPr b="1" lang="en" sz="3200">
                <a:solidFill>
                  <a:srgbClr val="FFFFFF"/>
                </a:solidFill>
                <a:latin typeface="Georgia"/>
                <a:ea typeface="Georgia"/>
                <a:cs typeface="Georgia"/>
                <a:sym typeface="Georgia"/>
              </a:rPr>
              <a:t>Aftermath</a:t>
            </a:r>
            <a:r>
              <a:rPr b="1" lang="en" sz="3200">
                <a:solidFill>
                  <a:srgbClr val="7C987C"/>
                </a:solidFill>
                <a:latin typeface="Georgia"/>
                <a:ea typeface="Georgia"/>
                <a:cs typeface="Georgia"/>
                <a:sym typeface="Georgia"/>
              </a:rPr>
              <a:t> </a:t>
            </a:r>
            <a:endParaRPr b="1" sz="3200">
              <a:solidFill>
                <a:srgbClr val="7C987C"/>
              </a:solidFill>
              <a:latin typeface="Georgia"/>
              <a:ea typeface="Georgia"/>
              <a:cs typeface="Georgia"/>
              <a:sym typeface="Georgia"/>
            </a:endParaRPr>
          </a:p>
        </p:txBody>
      </p:sp>
      <p:sp>
        <p:nvSpPr>
          <p:cNvPr id="217" name="Google Shape;217;p29"/>
          <p:cNvSpPr txBox="1"/>
          <p:nvPr/>
        </p:nvSpPr>
        <p:spPr>
          <a:xfrm>
            <a:off x="317400" y="896150"/>
            <a:ext cx="3818100" cy="3879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212121"/>
              </a:buClr>
              <a:buSzPts val="1600"/>
              <a:buFont typeface="Georgia"/>
              <a:buChar char="●"/>
            </a:pPr>
            <a:r>
              <a:rPr lang="en" sz="1600">
                <a:solidFill>
                  <a:srgbClr val="212121"/>
                </a:solidFill>
                <a:highlight>
                  <a:srgbClr val="FFFFFF"/>
                </a:highlight>
                <a:latin typeface="Georgia"/>
                <a:ea typeface="Georgia"/>
                <a:cs typeface="Georgia"/>
                <a:sym typeface="Georgia"/>
              </a:rPr>
              <a:t>On 12 March 2007, the board of the Esperance Port Authority put an immediate stop to any further shipments of lead carbonate through the port.</a:t>
            </a:r>
            <a:endParaRPr sz="1600">
              <a:solidFill>
                <a:srgbClr val="212121"/>
              </a:solidFill>
              <a:highlight>
                <a:srgbClr val="FFFFFF"/>
              </a:highlight>
              <a:latin typeface="Georgia"/>
              <a:ea typeface="Georgia"/>
              <a:cs typeface="Georgia"/>
              <a:sym typeface="Georgia"/>
            </a:endParaRPr>
          </a:p>
          <a:p>
            <a:pPr indent="-330200" lvl="0" marL="457200" rtl="0" algn="l">
              <a:spcBef>
                <a:spcPts val="0"/>
              </a:spcBef>
              <a:spcAft>
                <a:spcPts val="0"/>
              </a:spcAft>
              <a:buClr>
                <a:srgbClr val="212121"/>
              </a:buClr>
              <a:buSzPts val="1600"/>
              <a:buFont typeface="Georgia"/>
              <a:buChar char="●"/>
            </a:pPr>
            <a:r>
              <a:rPr lang="en" sz="1600">
                <a:solidFill>
                  <a:srgbClr val="212121"/>
                </a:solidFill>
                <a:highlight>
                  <a:srgbClr val="FFFFFF"/>
                </a:highlight>
                <a:latin typeface="Georgia"/>
                <a:ea typeface="Georgia"/>
                <a:cs typeface="Georgia"/>
                <a:sym typeface="Georgia"/>
              </a:rPr>
              <a:t>The DEC subsequently instigated legal action against the Esperance Port Authority on various matters relating to polluting the Esperance town site. The Port entered a guilty plea on most charges in October 2009 and was subsequently fined </a:t>
            </a:r>
            <a:r>
              <a:rPr b="1" lang="en" sz="1600">
                <a:solidFill>
                  <a:srgbClr val="365236"/>
                </a:solidFill>
                <a:highlight>
                  <a:srgbClr val="FFFFFF"/>
                </a:highlight>
                <a:latin typeface="Georgia"/>
                <a:ea typeface="Georgia"/>
                <a:cs typeface="Georgia"/>
                <a:sym typeface="Georgia"/>
              </a:rPr>
              <a:t>A$525,000</a:t>
            </a:r>
            <a:r>
              <a:rPr lang="en" sz="1600">
                <a:solidFill>
                  <a:srgbClr val="212121"/>
                </a:solidFill>
                <a:highlight>
                  <a:srgbClr val="FFFFFF"/>
                </a:highlight>
                <a:latin typeface="Georgia"/>
                <a:ea typeface="Georgia"/>
                <a:cs typeface="Georgia"/>
                <a:sym typeface="Georgia"/>
              </a:rPr>
              <a:t> under the WA Environmental Protection Act 1986.</a:t>
            </a:r>
            <a:endParaRPr sz="1600">
              <a:solidFill>
                <a:srgbClr val="212121"/>
              </a:solidFill>
              <a:highlight>
                <a:srgbClr val="FFFFFF"/>
              </a:highlight>
              <a:latin typeface="Georgia"/>
              <a:ea typeface="Georgia"/>
              <a:cs typeface="Georgia"/>
              <a:sym typeface="Georgia"/>
            </a:endParaRPr>
          </a:p>
        </p:txBody>
      </p:sp>
      <p:pic>
        <p:nvPicPr>
          <p:cNvPr id="218" name="Google Shape;218;p29"/>
          <p:cNvPicPr preferRelativeResize="0"/>
          <p:nvPr/>
        </p:nvPicPr>
        <p:blipFill>
          <a:blip r:embed="rId3">
            <a:alphaModFix/>
          </a:blip>
          <a:stretch>
            <a:fillRect/>
          </a:stretch>
        </p:blipFill>
        <p:spPr>
          <a:xfrm>
            <a:off x="5216500" y="896150"/>
            <a:ext cx="3038475" cy="1200150"/>
          </a:xfrm>
          <a:prstGeom prst="rect">
            <a:avLst/>
          </a:prstGeom>
          <a:noFill/>
          <a:ln>
            <a:noFill/>
          </a:ln>
        </p:spPr>
      </p:pic>
      <p:pic>
        <p:nvPicPr>
          <p:cNvPr id="219" name="Google Shape;219;p29"/>
          <p:cNvPicPr preferRelativeResize="0"/>
          <p:nvPr/>
        </p:nvPicPr>
        <p:blipFill>
          <a:blip r:embed="rId4">
            <a:alphaModFix/>
          </a:blip>
          <a:stretch>
            <a:fillRect/>
          </a:stretch>
        </p:blipFill>
        <p:spPr>
          <a:xfrm>
            <a:off x="5065963" y="2571749"/>
            <a:ext cx="3339574" cy="22416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0"/>
          <p:cNvSpPr/>
          <p:nvPr/>
        </p:nvSpPr>
        <p:spPr>
          <a:xfrm>
            <a:off x="0" y="3967300"/>
            <a:ext cx="9144000" cy="11763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25" name="Google Shape;225;p30"/>
          <p:cNvSpPr txBox="1"/>
          <p:nvPr/>
        </p:nvSpPr>
        <p:spPr>
          <a:xfrm>
            <a:off x="203325" y="149425"/>
            <a:ext cx="36405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rgbClr val="7C987C"/>
                </a:solidFill>
                <a:latin typeface="Georgia"/>
                <a:ea typeface="Georgia"/>
                <a:cs typeface="Georgia"/>
                <a:sym typeface="Georgia"/>
              </a:rPr>
              <a:t>Learnings</a:t>
            </a:r>
            <a:endParaRPr b="1" sz="3200">
              <a:solidFill>
                <a:srgbClr val="7C987C"/>
              </a:solidFill>
              <a:latin typeface="Georgia"/>
              <a:ea typeface="Georgia"/>
              <a:cs typeface="Georgia"/>
              <a:sym typeface="Georgia"/>
            </a:endParaRPr>
          </a:p>
        </p:txBody>
      </p:sp>
      <p:sp>
        <p:nvSpPr>
          <p:cNvPr id="226" name="Google Shape;226;p30"/>
          <p:cNvSpPr txBox="1"/>
          <p:nvPr/>
        </p:nvSpPr>
        <p:spPr>
          <a:xfrm>
            <a:off x="364050" y="942825"/>
            <a:ext cx="8270700" cy="31938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SzPts val="1700"/>
              <a:buFont typeface="Georgia"/>
              <a:buChar char="-"/>
            </a:pPr>
            <a:r>
              <a:rPr lang="en" sz="1700">
                <a:latin typeface="Georgia"/>
                <a:ea typeface="Georgia"/>
                <a:cs typeface="Georgia"/>
                <a:sym typeface="Georgia"/>
              </a:rPr>
              <a:t>Reverse Osmosis needs to be performed before drinking potentially contaminated water.</a:t>
            </a:r>
            <a:endParaRPr sz="1700">
              <a:latin typeface="Georgia"/>
              <a:ea typeface="Georgia"/>
              <a:cs typeface="Georgia"/>
              <a:sym typeface="Georgia"/>
            </a:endParaRPr>
          </a:p>
          <a:p>
            <a:pPr indent="-336550" lvl="0" marL="457200" rtl="0" algn="l">
              <a:lnSpc>
                <a:spcPct val="150000"/>
              </a:lnSpc>
              <a:spcBef>
                <a:spcPts val="0"/>
              </a:spcBef>
              <a:spcAft>
                <a:spcPts val="0"/>
              </a:spcAft>
              <a:buSzPts val="1700"/>
              <a:buFont typeface="Georgia"/>
              <a:buChar char="-"/>
            </a:pPr>
            <a:r>
              <a:rPr lang="en" sz="1700">
                <a:latin typeface="Georgia"/>
                <a:ea typeface="Georgia"/>
                <a:cs typeface="Georgia"/>
                <a:sym typeface="Georgia"/>
              </a:rPr>
              <a:t>Proper packaging of the lead shipments before transporting it to the port.</a:t>
            </a:r>
            <a:endParaRPr sz="1700">
              <a:latin typeface="Georgia"/>
              <a:ea typeface="Georgia"/>
              <a:cs typeface="Georgia"/>
              <a:sym typeface="Georgia"/>
            </a:endParaRPr>
          </a:p>
          <a:p>
            <a:pPr indent="-336550" lvl="0" marL="457200" rtl="0" algn="l">
              <a:lnSpc>
                <a:spcPct val="150000"/>
              </a:lnSpc>
              <a:spcBef>
                <a:spcPts val="0"/>
              </a:spcBef>
              <a:spcAft>
                <a:spcPts val="0"/>
              </a:spcAft>
              <a:buSzPts val="1700"/>
              <a:buFont typeface="Georgia"/>
              <a:buChar char="-"/>
            </a:pPr>
            <a:r>
              <a:rPr lang="en" sz="1700">
                <a:latin typeface="Georgia"/>
                <a:ea typeface="Georgia"/>
                <a:cs typeface="Georgia"/>
                <a:sym typeface="Georgia"/>
              </a:rPr>
              <a:t>Decontamination of the trucks/trains before leaving the mining site.</a:t>
            </a:r>
            <a:endParaRPr sz="1700">
              <a:latin typeface="Georgia"/>
              <a:ea typeface="Georgia"/>
              <a:cs typeface="Georgia"/>
              <a:sym typeface="Georgia"/>
            </a:endParaRPr>
          </a:p>
          <a:p>
            <a:pPr indent="-336550" lvl="0" marL="457200" rtl="0" algn="l">
              <a:lnSpc>
                <a:spcPct val="150000"/>
              </a:lnSpc>
              <a:spcBef>
                <a:spcPts val="0"/>
              </a:spcBef>
              <a:spcAft>
                <a:spcPts val="0"/>
              </a:spcAft>
              <a:buSzPts val="1700"/>
              <a:buFont typeface="Georgia"/>
              <a:buChar char="-"/>
            </a:pPr>
            <a:r>
              <a:rPr lang="en" sz="1700">
                <a:latin typeface="Georgia"/>
                <a:ea typeface="Georgia"/>
                <a:cs typeface="Georgia"/>
                <a:sym typeface="Georgia"/>
              </a:rPr>
              <a:t>Being precautious with lead carbonate bags while loading them onto the ships.</a:t>
            </a:r>
            <a:endParaRPr sz="1700">
              <a:latin typeface="Georgia"/>
              <a:ea typeface="Georgia"/>
              <a:cs typeface="Georgia"/>
              <a:sym typeface="Georgia"/>
            </a:endParaRPr>
          </a:p>
          <a:p>
            <a:pPr indent="-336550" lvl="0" marL="457200" rtl="0" algn="l">
              <a:lnSpc>
                <a:spcPct val="150000"/>
              </a:lnSpc>
              <a:spcBef>
                <a:spcPts val="0"/>
              </a:spcBef>
              <a:spcAft>
                <a:spcPts val="0"/>
              </a:spcAft>
              <a:buSzPts val="1700"/>
              <a:buFont typeface="Georgia"/>
              <a:buChar char="-"/>
            </a:pPr>
            <a:r>
              <a:rPr lang="en" sz="1700">
                <a:latin typeface="Georgia"/>
                <a:ea typeface="Georgia"/>
                <a:cs typeface="Georgia"/>
                <a:sym typeface="Georgia"/>
              </a:rPr>
              <a:t>Holding the involved authorities accountable for their misconduct.</a:t>
            </a:r>
            <a:endParaRPr sz="1700">
              <a:latin typeface="Georgia"/>
              <a:ea typeface="Georgia"/>
              <a:cs typeface="Georgia"/>
              <a:sym typeface="Georgia"/>
            </a:endParaRPr>
          </a:p>
          <a:p>
            <a:pPr indent="-336550" lvl="0" marL="457200" rtl="0" algn="l">
              <a:lnSpc>
                <a:spcPct val="150000"/>
              </a:lnSpc>
              <a:spcBef>
                <a:spcPts val="0"/>
              </a:spcBef>
              <a:spcAft>
                <a:spcPts val="0"/>
              </a:spcAft>
              <a:buSzPts val="1700"/>
              <a:buFont typeface="Georgia"/>
              <a:buChar char="-"/>
            </a:pPr>
            <a:r>
              <a:rPr lang="en" sz="1700">
                <a:latin typeface="Georgia"/>
                <a:ea typeface="Georgia"/>
                <a:cs typeface="Georgia"/>
                <a:sym typeface="Georgia"/>
              </a:rPr>
              <a:t>Introducing strict measures for employees working in the mines.</a:t>
            </a:r>
            <a:endParaRPr sz="1700">
              <a:latin typeface="Georgia"/>
              <a:ea typeface="Georgia"/>
              <a:cs typeface="Georgia"/>
              <a:sym typeface="Georgia"/>
            </a:endParaRPr>
          </a:p>
          <a:p>
            <a:pPr indent="0" lvl="0" marL="0" rtl="0" algn="l">
              <a:spcBef>
                <a:spcPts val="0"/>
              </a:spcBef>
              <a:spcAft>
                <a:spcPts val="0"/>
              </a:spcAft>
              <a:buNone/>
            </a:pPr>
            <a:r>
              <a:t/>
            </a:r>
            <a:endParaRPr sz="1700">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1"/>
          <p:cNvSpPr/>
          <p:nvPr/>
        </p:nvSpPr>
        <p:spPr>
          <a:xfrm>
            <a:off x="0" y="0"/>
            <a:ext cx="4572000" cy="51435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32" name="Google Shape;232;p31"/>
          <p:cNvSpPr/>
          <p:nvPr/>
        </p:nvSpPr>
        <p:spPr>
          <a:xfrm>
            <a:off x="4572000" y="0"/>
            <a:ext cx="4572000" cy="5143500"/>
          </a:xfrm>
          <a:prstGeom prst="rect">
            <a:avLst/>
          </a:prstGeom>
          <a:solidFill>
            <a:srgbClr val="7C987C"/>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33" name="Google Shape;233;p31"/>
          <p:cNvSpPr txBox="1"/>
          <p:nvPr/>
        </p:nvSpPr>
        <p:spPr>
          <a:xfrm>
            <a:off x="241650" y="261350"/>
            <a:ext cx="40887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rgbClr val="FFFFFF"/>
                </a:solidFill>
                <a:latin typeface="Georgia"/>
                <a:ea typeface="Georgia"/>
                <a:cs typeface="Georgia"/>
                <a:sym typeface="Georgia"/>
              </a:rPr>
              <a:t>THANK  YOU</a:t>
            </a:r>
            <a:endParaRPr b="1" sz="3200">
              <a:solidFill>
                <a:srgbClr val="FFFFFF"/>
              </a:solidFill>
              <a:latin typeface="Georgia"/>
              <a:ea typeface="Georgia"/>
              <a:cs typeface="Georgia"/>
              <a:sym typeface="Georgia"/>
            </a:endParaRPr>
          </a:p>
        </p:txBody>
      </p:sp>
      <p:sp>
        <p:nvSpPr>
          <p:cNvPr id="234" name="Google Shape;234;p31"/>
          <p:cNvSpPr txBox="1"/>
          <p:nvPr/>
        </p:nvSpPr>
        <p:spPr>
          <a:xfrm>
            <a:off x="241650" y="3967325"/>
            <a:ext cx="32952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rgbClr val="FFFFFF"/>
                </a:solidFill>
                <a:latin typeface="Georgia"/>
                <a:ea typeface="Georgia"/>
                <a:cs typeface="Georgia"/>
                <a:sym typeface="Georgia"/>
              </a:rPr>
              <a:t>J040 ATHARVA KAUSHIK</a:t>
            </a:r>
            <a:endParaRPr b="1" sz="1300">
              <a:solidFill>
                <a:srgbClr val="FFFFFF"/>
              </a:solidFill>
              <a:latin typeface="Georgia"/>
              <a:ea typeface="Georgia"/>
              <a:cs typeface="Georgia"/>
              <a:sym typeface="Georgia"/>
            </a:endParaRPr>
          </a:p>
          <a:p>
            <a:pPr indent="0" lvl="0" marL="0" rtl="0" algn="l">
              <a:spcBef>
                <a:spcPts val="0"/>
              </a:spcBef>
              <a:spcAft>
                <a:spcPts val="0"/>
              </a:spcAft>
              <a:buNone/>
            </a:pPr>
            <a:r>
              <a:rPr b="1" lang="en" sz="1300">
                <a:solidFill>
                  <a:srgbClr val="FFFFFF"/>
                </a:solidFill>
                <a:latin typeface="Georgia"/>
                <a:ea typeface="Georgia"/>
                <a:cs typeface="Georgia"/>
                <a:sym typeface="Georgia"/>
              </a:rPr>
              <a:t>J045 ADVAIT MENON</a:t>
            </a:r>
            <a:endParaRPr b="1" sz="1300">
              <a:solidFill>
                <a:srgbClr val="FFFFFF"/>
              </a:solidFill>
              <a:latin typeface="Georgia"/>
              <a:ea typeface="Georgia"/>
              <a:cs typeface="Georgia"/>
              <a:sym typeface="Georgia"/>
            </a:endParaRPr>
          </a:p>
          <a:p>
            <a:pPr indent="0" lvl="0" marL="0" rtl="0" algn="l">
              <a:spcBef>
                <a:spcPts val="0"/>
              </a:spcBef>
              <a:spcAft>
                <a:spcPts val="0"/>
              </a:spcAft>
              <a:buNone/>
            </a:pPr>
            <a:r>
              <a:rPr b="1" lang="en" sz="1300">
                <a:solidFill>
                  <a:srgbClr val="FFFFFF"/>
                </a:solidFill>
                <a:latin typeface="Georgia"/>
                <a:ea typeface="Georgia"/>
                <a:cs typeface="Georgia"/>
                <a:sym typeface="Georgia"/>
              </a:rPr>
              <a:t>J049 SHUBHANGI OJHA</a:t>
            </a:r>
            <a:endParaRPr b="1" sz="1300">
              <a:solidFill>
                <a:srgbClr val="FFFFFF"/>
              </a:solidFill>
              <a:latin typeface="Georgia"/>
              <a:ea typeface="Georgia"/>
              <a:cs typeface="Georgia"/>
              <a:sym typeface="Georgia"/>
            </a:endParaRPr>
          </a:p>
        </p:txBody>
      </p:sp>
      <p:sp>
        <p:nvSpPr>
          <p:cNvPr id="235" name="Google Shape;235;p31"/>
          <p:cNvSpPr txBox="1"/>
          <p:nvPr/>
        </p:nvSpPr>
        <p:spPr>
          <a:xfrm>
            <a:off x="4807450" y="476075"/>
            <a:ext cx="3780600" cy="41175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rgbClr val="FFFFFF"/>
              </a:buClr>
              <a:buSzPts val="1400"/>
              <a:buChar char="-"/>
            </a:pPr>
            <a:r>
              <a:rPr lang="en" u="sng">
                <a:solidFill>
                  <a:srgbClr val="FFFFFF"/>
                </a:solidFill>
                <a:latin typeface="Georgia"/>
                <a:ea typeface="Georgia"/>
                <a:cs typeface="Georgia"/>
                <a:sym typeface="Georgia"/>
                <a:hlinkClick r:id="rId3">
                  <a:extLst>
                    <a:ext uri="{A12FA001-AC4F-418D-AE19-62706E023703}">
                      <ahyp:hlinkClr val="tx"/>
                    </a:ext>
                  </a:extLst>
                </a:hlinkClick>
              </a:rPr>
              <a:t>https://www.australianmining.com.au/features/when-things-go-wrong-a-lesson-in-lead-mining/</a:t>
            </a:r>
            <a:r>
              <a:rPr lang="en">
                <a:solidFill>
                  <a:srgbClr val="FFFFFF"/>
                </a:solidFill>
                <a:latin typeface="Georgia"/>
                <a:ea typeface="Georgia"/>
                <a:cs typeface="Georgia"/>
                <a:sym typeface="Georgia"/>
              </a:rPr>
              <a:t> </a:t>
            </a:r>
            <a:endParaRPr>
              <a:solidFill>
                <a:srgbClr val="FFFFFF"/>
              </a:solidFill>
              <a:latin typeface="Georgia"/>
              <a:ea typeface="Georgia"/>
              <a:cs typeface="Georgia"/>
              <a:sym typeface="Georgia"/>
            </a:endParaRPr>
          </a:p>
          <a:p>
            <a:pPr indent="-317500" lvl="0" marL="457200" rtl="0" algn="l">
              <a:lnSpc>
                <a:spcPct val="115000"/>
              </a:lnSpc>
              <a:spcBef>
                <a:spcPts val="0"/>
              </a:spcBef>
              <a:spcAft>
                <a:spcPts val="0"/>
              </a:spcAft>
              <a:buClr>
                <a:srgbClr val="FFFFFF"/>
              </a:buClr>
              <a:buSzPts val="1400"/>
              <a:buFont typeface="Georgia"/>
              <a:buChar char="-"/>
            </a:pPr>
            <a:r>
              <a:rPr lang="en" u="sng">
                <a:solidFill>
                  <a:srgbClr val="FFFFFF"/>
                </a:solidFill>
                <a:latin typeface="Georgia"/>
                <a:ea typeface="Georgia"/>
                <a:cs typeface="Georgia"/>
                <a:sym typeface="Georgia"/>
                <a:hlinkClick r:id="rId4">
                  <a:extLst>
                    <a:ext uri="{A12FA001-AC4F-418D-AE19-62706E023703}">
                      <ahyp:hlinkClr val="tx"/>
                    </a:ext>
                  </a:extLst>
                </a:hlinkClick>
              </a:rPr>
              <a:t>https://www.ncbi.nlm.nih.gov/pmc/articles/PMC2627859/</a:t>
            </a:r>
            <a:endParaRPr u="sng">
              <a:solidFill>
                <a:srgbClr val="FFFFFF"/>
              </a:solidFill>
              <a:latin typeface="Georgia"/>
              <a:ea typeface="Georgia"/>
              <a:cs typeface="Georgia"/>
              <a:sym typeface="Georgia"/>
            </a:endParaRPr>
          </a:p>
          <a:p>
            <a:pPr indent="-317500" lvl="0" marL="457200" rtl="0" algn="l">
              <a:lnSpc>
                <a:spcPct val="115000"/>
              </a:lnSpc>
              <a:spcBef>
                <a:spcPts val="0"/>
              </a:spcBef>
              <a:spcAft>
                <a:spcPts val="0"/>
              </a:spcAft>
              <a:buClr>
                <a:srgbClr val="FFFFFF"/>
              </a:buClr>
              <a:buSzPts val="1400"/>
              <a:buFont typeface="Georgia"/>
              <a:buChar char="-"/>
            </a:pPr>
            <a:r>
              <a:rPr lang="en" u="sng">
                <a:solidFill>
                  <a:srgbClr val="FFFFFF"/>
                </a:solidFill>
                <a:latin typeface="Georgia"/>
                <a:ea typeface="Georgia"/>
                <a:cs typeface="Georgia"/>
                <a:sym typeface="Georgia"/>
                <a:hlinkClick r:id="rId5">
                  <a:extLst>
                    <a:ext uri="{A12FA001-AC4F-418D-AE19-62706E023703}">
                      <ahyp:hlinkClr val="tx"/>
                    </a:ext>
                  </a:extLst>
                </a:hlinkClick>
              </a:rPr>
              <a:t>https://thestringer.com.au/esperance-wa-sacrifice-zone-for-the-profits-of-the-uranium-industry-10583#.YujNpnZBxPY</a:t>
            </a:r>
            <a:endParaRPr>
              <a:solidFill>
                <a:srgbClr val="FFFFFF"/>
              </a:solidFill>
              <a:latin typeface="Georgia"/>
              <a:ea typeface="Georgia"/>
              <a:cs typeface="Georgia"/>
              <a:sym typeface="Georgia"/>
            </a:endParaRPr>
          </a:p>
          <a:p>
            <a:pPr indent="-317500" lvl="0" marL="457200" rtl="0" algn="l">
              <a:lnSpc>
                <a:spcPct val="115000"/>
              </a:lnSpc>
              <a:spcBef>
                <a:spcPts val="0"/>
              </a:spcBef>
              <a:spcAft>
                <a:spcPts val="0"/>
              </a:spcAft>
              <a:buClr>
                <a:srgbClr val="FFFFFF"/>
              </a:buClr>
              <a:buSzPts val="1400"/>
              <a:buFont typeface="Georgia"/>
              <a:buChar char="-"/>
            </a:pPr>
            <a:r>
              <a:rPr lang="en" u="sng">
                <a:solidFill>
                  <a:srgbClr val="FFFFFF"/>
                </a:solidFill>
                <a:latin typeface="Georgia"/>
                <a:ea typeface="Georgia"/>
                <a:cs typeface="Georgia"/>
                <a:sym typeface="Georgia"/>
                <a:hlinkClick r:id="rId6">
                  <a:extLst>
                    <a:ext uri="{A12FA001-AC4F-418D-AE19-62706E023703}">
                      <ahyp:hlinkClr val="tx"/>
                    </a:ext>
                  </a:extLst>
                </a:hlinkClick>
              </a:rPr>
              <a:t>http://s21.q4cdn.com/981952641/files/doc_presentations/2012/4152012-1_v001_x6f475.pdf</a:t>
            </a:r>
            <a:endParaRPr>
              <a:solidFill>
                <a:srgbClr val="202122"/>
              </a:solidFill>
              <a:highlight>
                <a:srgbClr val="FFFFFF"/>
              </a:highlight>
              <a:latin typeface="Georgia"/>
              <a:ea typeface="Georgia"/>
              <a:cs typeface="Georgia"/>
              <a:sym typeface="Georgia"/>
            </a:endParaRPr>
          </a:p>
          <a:p>
            <a:pPr indent="-317500" lvl="0" marL="457200" rtl="0" algn="l">
              <a:lnSpc>
                <a:spcPct val="115000"/>
              </a:lnSpc>
              <a:spcBef>
                <a:spcPts val="0"/>
              </a:spcBef>
              <a:spcAft>
                <a:spcPts val="0"/>
              </a:spcAft>
              <a:buClr>
                <a:srgbClr val="FFFFFF"/>
              </a:buClr>
              <a:buSzPts val="1400"/>
              <a:buFont typeface="Georgia"/>
              <a:buChar char="-"/>
            </a:pPr>
            <a:r>
              <a:rPr lang="en" u="sng">
                <a:solidFill>
                  <a:srgbClr val="FFFFFF"/>
                </a:solidFill>
                <a:latin typeface="Georgia"/>
                <a:ea typeface="Georgia"/>
                <a:cs typeface="Georgia"/>
                <a:sym typeface="Georgia"/>
                <a:hlinkClick r:id="rId7">
                  <a:extLst>
                    <a:ext uri="{A12FA001-AC4F-418D-AE19-62706E023703}">
                      <ahyp:hlinkClr val="tx"/>
                    </a:ext>
                  </a:extLst>
                </a:hlinkClick>
              </a:rPr>
              <a:t>https://www.business-humanrights.org/en/latest-news/birds-fell-out-of-the-sky-as-a-whole-town-was-poisoned-by-lead-dust-australia/</a:t>
            </a:r>
            <a:r>
              <a:rPr lang="en">
                <a:solidFill>
                  <a:srgbClr val="FFFFFF"/>
                </a:solidFill>
                <a:latin typeface="Georgia"/>
                <a:ea typeface="Georgia"/>
                <a:cs typeface="Georgia"/>
                <a:sym typeface="Georgia"/>
              </a:rPr>
              <a:t> </a:t>
            </a:r>
            <a:endParaRPr>
              <a:solidFill>
                <a:srgbClr val="FFFFFF"/>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4"/>
          <p:cNvSpPr/>
          <p:nvPr/>
        </p:nvSpPr>
        <p:spPr>
          <a:xfrm>
            <a:off x="0" y="4211400"/>
            <a:ext cx="9144000" cy="9321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97" name="Google Shape;97;p14"/>
          <p:cNvSpPr txBox="1"/>
          <p:nvPr/>
        </p:nvSpPr>
        <p:spPr>
          <a:xfrm>
            <a:off x="316050" y="228000"/>
            <a:ext cx="2606700" cy="692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500">
                <a:latin typeface="Georgia"/>
                <a:ea typeface="Georgia"/>
                <a:cs typeface="Georgia"/>
                <a:sym typeface="Georgia"/>
              </a:rPr>
              <a:t>Roadmap</a:t>
            </a:r>
            <a:endParaRPr sz="700">
              <a:latin typeface="Georgia"/>
              <a:ea typeface="Georgia"/>
              <a:cs typeface="Georgia"/>
              <a:sym typeface="Georgia"/>
            </a:endParaRPr>
          </a:p>
        </p:txBody>
      </p:sp>
      <p:sp>
        <p:nvSpPr>
          <p:cNvPr id="98" name="Google Shape;98;p14"/>
          <p:cNvSpPr txBox="1"/>
          <p:nvPr/>
        </p:nvSpPr>
        <p:spPr>
          <a:xfrm>
            <a:off x="4630416" y="3020888"/>
            <a:ext cx="3911400" cy="107700"/>
          </a:xfrm>
          <a:prstGeom prst="rect">
            <a:avLst/>
          </a:prstGeom>
          <a:noFill/>
          <a:ln>
            <a:noFill/>
          </a:ln>
        </p:spPr>
        <p:txBody>
          <a:bodyPr anchorCtr="0" anchor="t" bIns="0" lIns="0" spcFirstLastPara="1" rIns="0" wrap="square" tIns="0">
            <a:spAutoFit/>
          </a:bodyPr>
          <a:lstStyle/>
          <a:p>
            <a:pPr indent="0" lvl="0" marL="914400" marR="0" rtl="0" algn="l">
              <a:lnSpc>
                <a:spcPct val="140000"/>
              </a:lnSpc>
              <a:spcBef>
                <a:spcPts val="0"/>
              </a:spcBef>
              <a:spcAft>
                <a:spcPts val="0"/>
              </a:spcAft>
              <a:buNone/>
            </a:pPr>
            <a:r>
              <a:t/>
            </a:r>
            <a:endParaRPr sz="700"/>
          </a:p>
        </p:txBody>
      </p:sp>
      <p:sp>
        <p:nvSpPr>
          <p:cNvPr id="99" name="Google Shape;99;p14"/>
          <p:cNvSpPr txBox="1"/>
          <p:nvPr/>
        </p:nvSpPr>
        <p:spPr>
          <a:xfrm>
            <a:off x="316050" y="920700"/>
            <a:ext cx="7278300" cy="32631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7C987C"/>
              </a:buClr>
              <a:buSzPts val="2000"/>
              <a:buFont typeface="Georgia"/>
              <a:buChar char="-"/>
            </a:pPr>
            <a:r>
              <a:rPr lang="en" sz="2000">
                <a:solidFill>
                  <a:srgbClr val="7C987C"/>
                </a:solidFill>
                <a:latin typeface="Georgia"/>
                <a:ea typeface="Georgia"/>
                <a:cs typeface="Georgia"/>
                <a:sym typeface="Georgia"/>
              </a:rPr>
              <a:t>Introduction and outline of the case study</a:t>
            </a:r>
            <a:endParaRPr sz="2000">
              <a:solidFill>
                <a:srgbClr val="7C987C"/>
              </a:solidFill>
              <a:latin typeface="Georgia"/>
              <a:ea typeface="Georgia"/>
              <a:cs typeface="Georgia"/>
              <a:sym typeface="Georgia"/>
            </a:endParaRPr>
          </a:p>
          <a:p>
            <a:pPr indent="-355600" lvl="0" marL="457200" rtl="0" algn="l">
              <a:spcBef>
                <a:spcPts val="0"/>
              </a:spcBef>
              <a:spcAft>
                <a:spcPts val="0"/>
              </a:spcAft>
              <a:buClr>
                <a:srgbClr val="7C987C"/>
              </a:buClr>
              <a:buSzPts val="2000"/>
              <a:buFont typeface="Georgia"/>
              <a:buChar char="-"/>
            </a:pPr>
            <a:r>
              <a:rPr lang="en" sz="2000">
                <a:solidFill>
                  <a:srgbClr val="7C987C"/>
                </a:solidFill>
                <a:latin typeface="Georgia"/>
                <a:ea typeface="Georgia"/>
                <a:cs typeface="Georgia"/>
                <a:sym typeface="Georgia"/>
              </a:rPr>
              <a:t>Why is Lead required </a:t>
            </a:r>
            <a:endParaRPr sz="2000">
              <a:solidFill>
                <a:srgbClr val="7C987C"/>
              </a:solidFill>
              <a:latin typeface="Georgia"/>
              <a:ea typeface="Georgia"/>
              <a:cs typeface="Georgia"/>
              <a:sym typeface="Georgia"/>
            </a:endParaRPr>
          </a:p>
          <a:p>
            <a:pPr indent="-355600" lvl="0" marL="457200" rtl="0" algn="l">
              <a:spcBef>
                <a:spcPts val="0"/>
              </a:spcBef>
              <a:spcAft>
                <a:spcPts val="0"/>
              </a:spcAft>
              <a:buClr>
                <a:srgbClr val="7C987C"/>
              </a:buClr>
              <a:buSzPts val="2000"/>
              <a:buFont typeface="Georgia"/>
              <a:buChar char="-"/>
            </a:pPr>
            <a:r>
              <a:rPr lang="en" sz="2000">
                <a:solidFill>
                  <a:srgbClr val="7C987C"/>
                </a:solidFill>
                <a:latin typeface="Georgia"/>
                <a:ea typeface="Georgia"/>
                <a:cs typeface="Georgia"/>
                <a:sym typeface="Georgia"/>
              </a:rPr>
              <a:t>Evils of Lead Mining</a:t>
            </a:r>
            <a:endParaRPr sz="2000">
              <a:solidFill>
                <a:srgbClr val="7C987C"/>
              </a:solidFill>
              <a:latin typeface="Georgia"/>
              <a:ea typeface="Georgia"/>
              <a:cs typeface="Georgia"/>
              <a:sym typeface="Georgia"/>
            </a:endParaRPr>
          </a:p>
          <a:p>
            <a:pPr indent="-355600" lvl="0" marL="457200" rtl="0" algn="l">
              <a:spcBef>
                <a:spcPts val="0"/>
              </a:spcBef>
              <a:spcAft>
                <a:spcPts val="0"/>
              </a:spcAft>
              <a:buClr>
                <a:srgbClr val="7C987C"/>
              </a:buClr>
              <a:buSzPts val="2000"/>
              <a:buFont typeface="Georgia"/>
              <a:buChar char="-"/>
            </a:pPr>
            <a:r>
              <a:rPr lang="en" sz="2000">
                <a:solidFill>
                  <a:srgbClr val="7C987C"/>
                </a:solidFill>
                <a:latin typeface="Georgia"/>
                <a:ea typeface="Georgia"/>
                <a:cs typeface="Georgia"/>
                <a:sym typeface="Georgia"/>
              </a:rPr>
              <a:t>Lead Mining in Magellan Metals</a:t>
            </a:r>
            <a:endParaRPr sz="2000">
              <a:solidFill>
                <a:srgbClr val="7C987C"/>
              </a:solidFill>
              <a:latin typeface="Georgia"/>
              <a:ea typeface="Georgia"/>
              <a:cs typeface="Georgia"/>
              <a:sym typeface="Georgia"/>
            </a:endParaRPr>
          </a:p>
          <a:p>
            <a:pPr indent="-355600" lvl="0" marL="457200" rtl="0" algn="l">
              <a:spcBef>
                <a:spcPts val="0"/>
              </a:spcBef>
              <a:spcAft>
                <a:spcPts val="0"/>
              </a:spcAft>
              <a:buClr>
                <a:srgbClr val="7C987C"/>
              </a:buClr>
              <a:buSzPts val="2000"/>
              <a:buFont typeface="Georgia"/>
              <a:buChar char="-"/>
            </a:pPr>
            <a:r>
              <a:rPr lang="en" sz="2000">
                <a:solidFill>
                  <a:srgbClr val="7C987C"/>
                </a:solidFill>
                <a:latin typeface="Georgia"/>
                <a:ea typeface="Georgia"/>
                <a:cs typeface="Georgia"/>
                <a:sym typeface="Georgia"/>
              </a:rPr>
              <a:t>The case study</a:t>
            </a:r>
            <a:endParaRPr sz="2000">
              <a:solidFill>
                <a:srgbClr val="7C987C"/>
              </a:solidFill>
              <a:latin typeface="Georgia"/>
              <a:ea typeface="Georgia"/>
              <a:cs typeface="Georgia"/>
              <a:sym typeface="Georgia"/>
            </a:endParaRPr>
          </a:p>
          <a:p>
            <a:pPr indent="-355600" lvl="0" marL="457200" rtl="0" algn="l">
              <a:spcBef>
                <a:spcPts val="0"/>
              </a:spcBef>
              <a:spcAft>
                <a:spcPts val="0"/>
              </a:spcAft>
              <a:buClr>
                <a:srgbClr val="7C987C"/>
              </a:buClr>
              <a:buSzPts val="2000"/>
              <a:buFont typeface="Georgia"/>
              <a:buChar char="-"/>
            </a:pPr>
            <a:r>
              <a:rPr lang="en" sz="2000">
                <a:solidFill>
                  <a:srgbClr val="7C987C"/>
                </a:solidFill>
                <a:latin typeface="Georgia"/>
                <a:ea typeface="Georgia"/>
                <a:cs typeface="Georgia"/>
                <a:sym typeface="Georgia"/>
              </a:rPr>
              <a:t>Australian</a:t>
            </a:r>
            <a:r>
              <a:rPr lang="en" sz="2000">
                <a:solidFill>
                  <a:srgbClr val="7C987C"/>
                </a:solidFill>
                <a:latin typeface="Georgia"/>
                <a:ea typeface="Georgia"/>
                <a:cs typeface="Georgia"/>
                <a:sym typeface="Georgia"/>
              </a:rPr>
              <a:t> Government’s steps to </a:t>
            </a:r>
            <a:r>
              <a:rPr lang="en" sz="2000">
                <a:solidFill>
                  <a:srgbClr val="7C987C"/>
                </a:solidFill>
                <a:latin typeface="Georgia"/>
                <a:ea typeface="Georgia"/>
                <a:cs typeface="Georgia"/>
                <a:sym typeface="Georgia"/>
              </a:rPr>
              <a:t>mitigate</a:t>
            </a:r>
            <a:r>
              <a:rPr lang="en" sz="2000">
                <a:solidFill>
                  <a:srgbClr val="7C987C"/>
                </a:solidFill>
                <a:latin typeface="Georgia"/>
                <a:ea typeface="Georgia"/>
                <a:cs typeface="Georgia"/>
                <a:sym typeface="Georgia"/>
              </a:rPr>
              <a:t> the lead poisoning</a:t>
            </a:r>
            <a:endParaRPr sz="2000">
              <a:solidFill>
                <a:srgbClr val="7C987C"/>
              </a:solidFill>
              <a:latin typeface="Georgia"/>
              <a:ea typeface="Georgia"/>
              <a:cs typeface="Georgia"/>
              <a:sym typeface="Georgia"/>
            </a:endParaRPr>
          </a:p>
          <a:p>
            <a:pPr indent="-355600" lvl="0" marL="457200" rtl="0" algn="l">
              <a:spcBef>
                <a:spcPts val="0"/>
              </a:spcBef>
              <a:spcAft>
                <a:spcPts val="0"/>
              </a:spcAft>
              <a:buClr>
                <a:srgbClr val="7C987C"/>
              </a:buClr>
              <a:buSzPts val="2000"/>
              <a:buFont typeface="Georgia"/>
              <a:buChar char="-"/>
            </a:pPr>
            <a:r>
              <a:rPr lang="en" sz="2000">
                <a:solidFill>
                  <a:srgbClr val="7C987C"/>
                </a:solidFill>
                <a:latin typeface="Georgia"/>
                <a:ea typeface="Georgia"/>
                <a:cs typeface="Georgia"/>
                <a:sym typeface="Georgia"/>
              </a:rPr>
              <a:t>Aftermath</a:t>
            </a:r>
            <a:endParaRPr sz="2000">
              <a:solidFill>
                <a:srgbClr val="7C987C"/>
              </a:solidFill>
              <a:latin typeface="Georgia"/>
              <a:ea typeface="Georgia"/>
              <a:cs typeface="Georgia"/>
              <a:sym typeface="Georgia"/>
            </a:endParaRPr>
          </a:p>
          <a:p>
            <a:pPr indent="-355600" lvl="0" marL="457200" rtl="0" algn="l">
              <a:spcBef>
                <a:spcPts val="0"/>
              </a:spcBef>
              <a:spcAft>
                <a:spcPts val="0"/>
              </a:spcAft>
              <a:buClr>
                <a:srgbClr val="7C987C"/>
              </a:buClr>
              <a:buSzPts val="2000"/>
              <a:buFont typeface="Georgia"/>
              <a:buChar char="-"/>
            </a:pPr>
            <a:r>
              <a:rPr lang="en" sz="2000">
                <a:solidFill>
                  <a:srgbClr val="7C987C"/>
                </a:solidFill>
                <a:latin typeface="Georgia"/>
                <a:ea typeface="Georgia"/>
                <a:cs typeface="Georgia"/>
                <a:sym typeface="Georgia"/>
              </a:rPr>
              <a:t>Learning</a:t>
            </a:r>
            <a:endParaRPr sz="2000">
              <a:solidFill>
                <a:srgbClr val="7C987C"/>
              </a:solidFill>
              <a:latin typeface="Georgia"/>
              <a:ea typeface="Georgia"/>
              <a:cs typeface="Georgia"/>
              <a:sym typeface="Georgia"/>
            </a:endParaRPr>
          </a:p>
          <a:p>
            <a:pPr indent="-355600" lvl="0" marL="457200" rtl="0" algn="l">
              <a:spcBef>
                <a:spcPts val="0"/>
              </a:spcBef>
              <a:spcAft>
                <a:spcPts val="0"/>
              </a:spcAft>
              <a:buClr>
                <a:srgbClr val="7C987C"/>
              </a:buClr>
              <a:buSzPts val="2000"/>
              <a:buFont typeface="Georgia"/>
              <a:buChar char="-"/>
            </a:pPr>
            <a:r>
              <a:rPr lang="en" sz="2000">
                <a:solidFill>
                  <a:srgbClr val="7C987C"/>
                </a:solidFill>
                <a:latin typeface="Georgia"/>
                <a:ea typeface="Georgia"/>
                <a:cs typeface="Georgia"/>
                <a:sym typeface="Georgia"/>
              </a:rPr>
              <a:t>References</a:t>
            </a:r>
            <a:endParaRPr sz="2000">
              <a:solidFill>
                <a:srgbClr val="7C987C"/>
              </a:solidFill>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2"/>
          <p:cNvSpPr txBox="1"/>
          <p:nvPr>
            <p:ph type="ctrTitle"/>
          </p:nvPr>
        </p:nvSpPr>
        <p:spPr>
          <a:xfrm>
            <a:off x="342900" y="1065213"/>
            <a:ext cx="3886200" cy="735000"/>
          </a:xfrm>
          <a:prstGeom prst="rect">
            <a:avLst/>
          </a:prstGeom>
        </p:spPr>
        <p:txBody>
          <a:bodyPr anchorCtr="0" anchor="ctr" bIns="22850" lIns="45725" spcFirstLastPara="1" rIns="45725" wrap="square" tIns="22850">
            <a:normAutofit/>
          </a:bodyPr>
          <a:lstStyle/>
          <a:p>
            <a:pPr indent="0" lvl="0" marL="0" rtl="0" algn="ctr">
              <a:spcBef>
                <a:spcPts val="0"/>
              </a:spcBef>
              <a:spcAft>
                <a:spcPts val="0"/>
              </a:spcAft>
              <a:buNone/>
            </a:pPr>
            <a:r>
              <a:t/>
            </a:r>
            <a:endParaRPr/>
          </a:p>
        </p:txBody>
      </p:sp>
      <p:sp>
        <p:nvSpPr>
          <p:cNvPr id="241" name="Google Shape;241;p32"/>
          <p:cNvSpPr txBox="1"/>
          <p:nvPr>
            <p:ph idx="1" type="subTitle"/>
          </p:nvPr>
        </p:nvSpPr>
        <p:spPr>
          <a:xfrm>
            <a:off x="685800" y="1943100"/>
            <a:ext cx="3200400" cy="876300"/>
          </a:xfrm>
          <a:prstGeom prst="rect">
            <a:avLst/>
          </a:prstGeom>
        </p:spPr>
        <p:txBody>
          <a:bodyPr anchorCtr="0" anchor="t" bIns="22850" lIns="45725" spcFirstLastPara="1" rIns="45725" wrap="square" tIns="22850">
            <a:normAutofit/>
          </a:bodyPr>
          <a:lstStyle/>
          <a:p>
            <a:pPr indent="0" lvl="0" marL="0" rtl="0" algn="ctr">
              <a:spcBef>
                <a:spcPts val="3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5"/>
          <p:cNvSpPr/>
          <p:nvPr/>
        </p:nvSpPr>
        <p:spPr>
          <a:xfrm>
            <a:off x="0" y="0"/>
            <a:ext cx="9144000" cy="9321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05" name="Google Shape;105;p15"/>
          <p:cNvSpPr txBox="1"/>
          <p:nvPr/>
        </p:nvSpPr>
        <p:spPr>
          <a:xfrm>
            <a:off x="222700" y="2466800"/>
            <a:ext cx="8225700" cy="554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t/>
            </a:r>
            <a:endParaRPr sz="3600">
              <a:latin typeface="Georgia"/>
              <a:ea typeface="Georgia"/>
              <a:cs typeface="Georgia"/>
              <a:sym typeface="Georgia"/>
            </a:endParaRPr>
          </a:p>
        </p:txBody>
      </p:sp>
      <p:sp>
        <p:nvSpPr>
          <p:cNvPr id="106" name="Google Shape;106;p15"/>
          <p:cNvSpPr txBox="1"/>
          <p:nvPr/>
        </p:nvSpPr>
        <p:spPr>
          <a:xfrm>
            <a:off x="4630416" y="3020888"/>
            <a:ext cx="3911400" cy="107700"/>
          </a:xfrm>
          <a:prstGeom prst="rect">
            <a:avLst/>
          </a:prstGeom>
          <a:noFill/>
          <a:ln>
            <a:noFill/>
          </a:ln>
        </p:spPr>
        <p:txBody>
          <a:bodyPr anchorCtr="0" anchor="t" bIns="0" lIns="0" spcFirstLastPara="1" rIns="0" wrap="square" tIns="0">
            <a:spAutoFit/>
          </a:bodyPr>
          <a:lstStyle/>
          <a:p>
            <a:pPr indent="0" lvl="0" marL="914400" marR="0" rtl="0" algn="l">
              <a:lnSpc>
                <a:spcPct val="140000"/>
              </a:lnSpc>
              <a:spcBef>
                <a:spcPts val="0"/>
              </a:spcBef>
              <a:spcAft>
                <a:spcPts val="0"/>
              </a:spcAft>
              <a:buNone/>
            </a:pPr>
            <a:r>
              <a:t/>
            </a:r>
            <a:endParaRPr sz="700"/>
          </a:p>
        </p:txBody>
      </p:sp>
      <p:sp>
        <p:nvSpPr>
          <p:cNvPr id="107" name="Google Shape;107;p15"/>
          <p:cNvSpPr txBox="1"/>
          <p:nvPr/>
        </p:nvSpPr>
        <p:spPr>
          <a:xfrm>
            <a:off x="167475" y="1070075"/>
            <a:ext cx="7278300" cy="3075000"/>
          </a:xfrm>
          <a:prstGeom prst="rect">
            <a:avLst/>
          </a:prstGeom>
          <a:noFill/>
          <a:ln>
            <a:noFill/>
          </a:ln>
        </p:spPr>
        <p:txBody>
          <a:bodyPr anchorCtr="0" anchor="t" bIns="91425" lIns="91425" spcFirstLastPara="1" rIns="91425" wrap="square" tIns="91425">
            <a:spAutoFit/>
          </a:bodyPr>
          <a:lstStyle/>
          <a:p>
            <a:pPr indent="-374650" lvl="0" marL="457200" rtl="0" algn="just">
              <a:lnSpc>
                <a:spcPct val="115000"/>
              </a:lnSpc>
              <a:spcBef>
                <a:spcPts val="1400"/>
              </a:spcBef>
              <a:spcAft>
                <a:spcPts val="0"/>
              </a:spcAft>
              <a:buClr>
                <a:srgbClr val="7C987C"/>
              </a:buClr>
              <a:buSzPts val="2300"/>
              <a:buFont typeface="Georgia"/>
              <a:buChar char="-"/>
            </a:pPr>
            <a:r>
              <a:rPr b="1" lang="en" sz="1600">
                <a:solidFill>
                  <a:srgbClr val="7C987C"/>
                </a:solidFill>
                <a:highlight>
                  <a:srgbClr val="FFFFFF"/>
                </a:highlight>
                <a:latin typeface="Georgia"/>
                <a:ea typeface="Georgia"/>
                <a:cs typeface="Georgia"/>
                <a:sym typeface="Georgia"/>
              </a:rPr>
              <a:t>Lead Acid Battery</a:t>
            </a:r>
            <a:endParaRPr b="1" sz="1600">
              <a:solidFill>
                <a:srgbClr val="7C987C"/>
              </a:solidFill>
              <a:highlight>
                <a:srgbClr val="FFFFFF"/>
              </a:highlight>
              <a:latin typeface="Georgia"/>
              <a:ea typeface="Georgia"/>
              <a:cs typeface="Georgia"/>
              <a:sym typeface="Georgia"/>
            </a:endParaRPr>
          </a:p>
          <a:p>
            <a:pPr indent="-381000" lvl="0" marL="457200" rtl="0" algn="just">
              <a:lnSpc>
                <a:spcPct val="115000"/>
              </a:lnSpc>
              <a:spcBef>
                <a:spcPts val="0"/>
              </a:spcBef>
              <a:spcAft>
                <a:spcPts val="0"/>
              </a:spcAft>
              <a:buClr>
                <a:srgbClr val="7C987C"/>
              </a:buClr>
              <a:buSzPts val="2400"/>
              <a:buFont typeface="Georgia"/>
              <a:buChar char="-"/>
            </a:pPr>
            <a:r>
              <a:rPr b="1" lang="en" sz="1700">
                <a:solidFill>
                  <a:srgbClr val="7C987C"/>
                </a:solidFill>
                <a:highlight>
                  <a:srgbClr val="FFFFFF"/>
                </a:highlight>
                <a:latin typeface="Georgia"/>
                <a:ea typeface="Georgia"/>
                <a:cs typeface="Georgia"/>
                <a:sym typeface="Georgia"/>
              </a:rPr>
              <a:t>Rolled Extrusions</a:t>
            </a:r>
            <a:endParaRPr b="1" sz="1700">
              <a:solidFill>
                <a:srgbClr val="7C987C"/>
              </a:solidFill>
              <a:highlight>
                <a:srgbClr val="FFFFFF"/>
              </a:highlight>
              <a:latin typeface="Georgia"/>
              <a:ea typeface="Georgia"/>
              <a:cs typeface="Georgia"/>
              <a:sym typeface="Georgia"/>
            </a:endParaRPr>
          </a:p>
          <a:p>
            <a:pPr indent="-381000" lvl="0" marL="457200" rtl="0" algn="just">
              <a:lnSpc>
                <a:spcPct val="115000"/>
              </a:lnSpc>
              <a:spcBef>
                <a:spcPts val="0"/>
              </a:spcBef>
              <a:spcAft>
                <a:spcPts val="0"/>
              </a:spcAft>
              <a:buClr>
                <a:srgbClr val="7C987C"/>
              </a:buClr>
              <a:buSzPts val="2400"/>
              <a:buFont typeface="Georgia"/>
              <a:buChar char="-"/>
            </a:pPr>
            <a:r>
              <a:rPr b="1" lang="en" sz="1700">
                <a:solidFill>
                  <a:srgbClr val="7C987C"/>
                </a:solidFill>
                <a:highlight>
                  <a:srgbClr val="FFFFFF"/>
                </a:highlight>
                <a:latin typeface="Georgia"/>
                <a:ea typeface="Georgia"/>
                <a:cs typeface="Georgia"/>
                <a:sym typeface="Georgia"/>
              </a:rPr>
              <a:t>Lead Pipes</a:t>
            </a:r>
            <a:endParaRPr b="1" sz="1700">
              <a:solidFill>
                <a:srgbClr val="7C987C"/>
              </a:solidFill>
              <a:highlight>
                <a:srgbClr val="FFFFFF"/>
              </a:highlight>
              <a:latin typeface="Georgia"/>
              <a:ea typeface="Georgia"/>
              <a:cs typeface="Georgia"/>
              <a:sym typeface="Georgia"/>
            </a:endParaRPr>
          </a:p>
          <a:p>
            <a:pPr indent="-381000" lvl="0" marL="457200" rtl="0" algn="just">
              <a:lnSpc>
                <a:spcPct val="115000"/>
              </a:lnSpc>
              <a:spcBef>
                <a:spcPts val="0"/>
              </a:spcBef>
              <a:spcAft>
                <a:spcPts val="0"/>
              </a:spcAft>
              <a:buClr>
                <a:srgbClr val="7C987C"/>
              </a:buClr>
              <a:buSzPts val="2400"/>
              <a:buFont typeface="Georgia"/>
              <a:buChar char="-"/>
            </a:pPr>
            <a:r>
              <a:rPr b="1" lang="en" sz="1700">
                <a:solidFill>
                  <a:srgbClr val="7C987C"/>
                </a:solidFill>
                <a:highlight>
                  <a:srgbClr val="FFFFFF"/>
                </a:highlight>
                <a:latin typeface="Georgia"/>
                <a:ea typeface="Georgia"/>
                <a:cs typeface="Georgia"/>
                <a:sym typeface="Georgia"/>
              </a:rPr>
              <a:t>Pigments in paints </a:t>
            </a:r>
            <a:endParaRPr b="1" sz="1700">
              <a:solidFill>
                <a:srgbClr val="7C987C"/>
              </a:solidFill>
              <a:highlight>
                <a:srgbClr val="FFFFFF"/>
              </a:highlight>
              <a:latin typeface="Georgia"/>
              <a:ea typeface="Georgia"/>
              <a:cs typeface="Georgia"/>
              <a:sym typeface="Georgia"/>
            </a:endParaRPr>
          </a:p>
          <a:p>
            <a:pPr indent="-381000" lvl="0" marL="457200" rtl="0" algn="just">
              <a:lnSpc>
                <a:spcPct val="115000"/>
              </a:lnSpc>
              <a:spcBef>
                <a:spcPts val="0"/>
              </a:spcBef>
              <a:spcAft>
                <a:spcPts val="0"/>
              </a:spcAft>
              <a:buClr>
                <a:srgbClr val="7C987C"/>
              </a:buClr>
              <a:buSzPts val="2400"/>
              <a:buFont typeface="Georgia"/>
              <a:buChar char="-"/>
            </a:pPr>
            <a:r>
              <a:rPr b="1" lang="en" sz="1700">
                <a:solidFill>
                  <a:srgbClr val="7C987C"/>
                </a:solidFill>
                <a:highlight>
                  <a:srgbClr val="FFFFFF"/>
                </a:highlight>
                <a:latin typeface="Georgia"/>
                <a:ea typeface="Georgia"/>
                <a:cs typeface="Georgia"/>
                <a:sym typeface="Georgia"/>
              </a:rPr>
              <a:t>Cable Sheathing</a:t>
            </a:r>
            <a:endParaRPr b="1" sz="1700">
              <a:solidFill>
                <a:srgbClr val="7C987C"/>
              </a:solidFill>
              <a:highlight>
                <a:srgbClr val="FFFFFF"/>
              </a:highlight>
              <a:latin typeface="Georgia"/>
              <a:ea typeface="Georgia"/>
              <a:cs typeface="Georgia"/>
              <a:sym typeface="Georgia"/>
            </a:endParaRPr>
          </a:p>
          <a:p>
            <a:pPr indent="-381000" lvl="0" marL="457200" rtl="0" algn="just">
              <a:lnSpc>
                <a:spcPct val="115000"/>
              </a:lnSpc>
              <a:spcBef>
                <a:spcPts val="0"/>
              </a:spcBef>
              <a:spcAft>
                <a:spcPts val="0"/>
              </a:spcAft>
              <a:buClr>
                <a:srgbClr val="7C987C"/>
              </a:buClr>
              <a:buSzPts val="2400"/>
              <a:buFont typeface="Georgia"/>
              <a:buChar char="-"/>
            </a:pPr>
            <a:r>
              <a:rPr b="1" lang="en" sz="1700">
                <a:solidFill>
                  <a:srgbClr val="7C987C"/>
                </a:solidFill>
                <a:highlight>
                  <a:srgbClr val="FFFFFF"/>
                </a:highlight>
                <a:latin typeface="Georgia"/>
                <a:ea typeface="Georgia"/>
                <a:cs typeface="Georgia"/>
                <a:sym typeface="Georgia"/>
              </a:rPr>
              <a:t>Ammunition</a:t>
            </a:r>
            <a:endParaRPr sz="2000">
              <a:solidFill>
                <a:srgbClr val="7C987C"/>
              </a:solidFill>
              <a:latin typeface="Georgia"/>
              <a:ea typeface="Georgia"/>
              <a:cs typeface="Georgia"/>
              <a:sym typeface="Georgia"/>
            </a:endParaRPr>
          </a:p>
          <a:p>
            <a:pPr indent="0" lvl="0" marL="0" rtl="0" algn="l">
              <a:spcBef>
                <a:spcPts val="400"/>
              </a:spcBef>
              <a:spcAft>
                <a:spcPts val="0"/>
              </a:spcAft>
              <a:buNone/>
            </a:pPr>
            <a:r>
              <a:t/>
            </a:r>
            <a:endParaRPr sz="2000">
              <a:solidFill>
                <a:srgbClr val="7C987C"/>
              </a:solidFill>
              <a:latin typeface="Georgia"/>
              <a:ea typeface="Georgia"/>
              <a:cs typeface="Georgia"/>
              <a:sym typeface="Georgia"/>
            </a:endParaRPr>
          </a:p>
        </p:txBody>
      </p:sp>
      <p:sp>
        <p:nvSpPr>
          <p:cNvPr id="108" name="Google Shape;108;p15"/>
          <p:cNvSpPr txBox="1"/>
          <p:nvPr/>
        </p:nvSpPr>
        <p:spPr>
          <a:xfrm>
            <a:off x="111450" y="96600"/>
            <a:ext cx="8921100" cy="7389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 sz="3600">
                <a:solidFill>
                  <a:schemeClr val="lt1"/>
                </a:solidFill>
                <a:latin typeface="Georgia"/>
                <a:ea typeface="Georgia"/>
                <a:cs typeface="Georgia"/>
                <a:sym typeface="Georgia"/>
              </a:rPr>
              <a:t>Why is lead needed ?</a:t>
            </a:r>
            <a:endParaRPr>
              <a:solidFill>
                <a:schemeClr val="lt1"/>
              </a:solidFill>
            </a:endParaRPr>
          </a:p>
        </p:txBody>
      </p:sp>
      <p:pic>
        <p:nvPicPr>
          <p:cNvPr id="109" name="Google Shape;109;p15"/>
          <p:cNvPicPr preferRelativeResize="0"/>
          <p:nvPr/>
        </p:nvPicPr>
        <p:blipFill>
          <a:blip r:embed="rId3">
            <a:alphaModFix/>
          </a:blip>
          <a:stretch>
            <a:fillRect/>
          </a:stretch>
        </p:blipFill>
        <p:spPr>
          <a:xfrm>
            <a:off x="4366800" y="1334150"/>
            <a:ext cx="4438650" cy="2819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p:nvPr/>
        </p:nvSpPr>
        <p:spPr>
          <a:xfrm>
            <a:off x="0" y="-36552"/>
            <a:ext cx="9144000" cy="1877100"/>
          </a:xfrm>
          <a:prstGeom prst="rect">
            <a:avLst/>
          </a:prstGeom>
          <a:solidFill>
            <a:srgbClr val="7C987C"/>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15" name="Google Shape;115;p16"/>
          <p:cNvSpPr txBox="1"/>
          <p:nvPr/>
        </p:nvSpPr>
        <p:spPr>
          <a:xfrm>
            <a:off x="514350" y="123200"/>
            <a:ext cx="7609200" cy="1557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600">
                <a:solidFill>
                  <a:srgbClr val="FFFFFF"/>
                </a:solidFill>
                <a:latin typeface="Georgia"/>
                <a:ea typeface="Georgia"/>
                <a:cs typeface="Georgia"/>
                <a:sym typeface="Georgia"/>
              </a:rPr>
              <a:t>Why is Lead so infamously destructive?</a:t>
            </a:r>
            <a:endParaRPr sz="5200">
              <a:latin typeface="Georgia"/>
              <a:ea typeface="Georgia"/>
              <a:cs typeface="Georgia"/>
              <a:sym typeface="Georgia"/>
            </a:endParaRPr>
          </a:p>
        </p:txBody>
      </p:sp>
      <p:sp>
        <p:nvSpPr>
          <p:cNvPr id="116" name="Google Shape;116;p16"/>
          <p:cNvSpPr/>
          <p:nvPr/>
        </p:nvSpPr>
        <p:spPr>
          <a:xfrm>
            <a:off x="0" y="1840550"/>
            <a:ext cx="9144000" cy="33030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17" name="Google Shape;117;p16"/>
          <p:cNvSpPr txBox="1"/>
          <p:nvPr/>
        </p:nvSpPr>
        <p:spPr>
          <a:xfrm>
            <a:off x="514350" y="2030375"/>
            <a:ext cx="7852800" cy="2559000"/>
          </a:xfrm>
          <a:prstGeom prst="rect">
            <a:avLst/>
          </a:prstGeom>
          <a:noFill/>
          <a:ln>
            <a:noFill/>
          </a:ln>
        </p:spPr>
        <p:txBody>
          <a:bodyPr anchorCtr="0" anchor="t" bIns="0" lIns="0" spcFirstLastPara="1" rIns="0" wrap="square" tIns="0">
            <a:spAutoFit/>
          </a:bodyPr>
          <a:lstStyle/>
          <a:p>
            <a:pPr indent="-355600" lvl="0" marL="457200" marR="0" rtl="0" algn="l">
              <a:lnSpc>
                <a:spcPct val="120000"/>
              </a:lnSpc>
              <a:spcBef>
                <a:spcPts val="0"/>
              </a:spcBef>
              <a:spcAft>
                <a:spcPts val="0"/>
              </a:spcAft>
              <a:buClr>
                <a:schemeClr val="lt1"/>
              </a:buClr>
              <a:buSzPts val="2000"/>
              <a:buFont typeface="Georgia"/>
              <a:buChar char="-"/>
            </a:pPr>
            <a:r>
              <a:rPr lang="en" sz="2000">
                <a:solidFill>
                  <a:schemeClr val="lt1"/>
                </a:solidFill>
                <a:latin typeface="Georgia"/>
                <a:ea typeface="Georgia"/>
                <a:cs typeface="Georgia"/>
                <a:sym typeface="Georgia"/>
              </a:rPr>
              <a:t>Dangerous to all forms of living beings in the environment, humans and other fauna, alike.</a:t>
            </a:r>
            <a:endParaRPr sz="2000">
              <a:solidFill>
                <a:schemeClr val="lt1"/>
              </a:solidFill>
              <a:latin typeface="Georgia"/>
              <a:ea typeface="Georgia"/>
              <a:cs typeface="Georgia"/>
              <a:sym typeface="Georgia"/>
            </a:endParaRPr>
          </a:p>
          <a:p>
            <a:pPr indent="-355600" lvl="0" marL="457200" marR="0" rtl="0" algn="l">
              <a:lnSpc>
                <a:spcPct val="120000"/>
              </a:lnSpc>
              <a:spcBef>
                <a:spcPts val="0"/>
              </a:spcBef>
              <a:spcAft>
                <a:spcPts val="0"/>
              </a:spcAft>
              <a:buClr>
                <a:schemeClr val="lt1"/>
              </a:buClr>
              <a:buSzPts val="2000"/>
              <a:buFont typeface="Georgia"/>
              <a:buChar char="-"/>
            </a:pPr>
            <a:r>
              <a:rPr lang="en" sz="2000">
                <a:solidFill>
                  <a:schemeClr val="lt1"/>
                </a:solidFill>
                <a:latin typeface="Georgia"/>
                <a:ea typeface="Georgia"/>
                <a:cs typeface="Georgia"/>
                <a:sym typeface="Georgia"/>
              </a:rPr>
              <a:t>Causes lifelong issues like hypertension in dogs, hearing loss in monkeys, aggressive tendencies in cats, etc.</a:t>
            </a:r>
            <a:endParaRPr sz="2000">
              <a:solidFill>
                <a:schemeClr val="lt1"/>
              </a:solidFill>
              <a:latin typeface="Georgia"/>
              <a:ea typeface="Georgia"/>
              <a:cs typeface="Georgia"/>
              <a:sym typeface="Georgia"/>
            </a:endParaRPr>
          </a:p>
          <a:p>
            <a:pPr indent="-355600" lvl="0" marL="457200" marR="0" rtl="0" algn="l">
              <a:lnSpc>
                <a:spcPct val="120000"/>
              </a:lnSpc>
              <a:spcBef>
                <a:spcPts val="0"/>
              </a:spcBef>
              <a:spcAft>
                <a:spcPts val="0"/>
              </a:spcAft>
              <a:buClr>
                <a:schemeClr val="lt1"/>
              </a:buClr>
              <a:buSzPts val="2000"/>
              <a:buFont typeface="Georgia"/>
              <a:buChar char="-"/>
            </a:pPr>
            <a:r>
              <a:rPr lang="en" sz="2000">
                <a:solidFill>
                  <a:schemeClr val="lt1"/>
                </a:solidFill>
                <a:latin typeface="Georgia"/>
                <a:ea typeface="Georgia"/>
                <a:cs typeface="Georgia"/>
                <a:sym typeface="Georgia"/>
              </a:rPr>
              <a:t>Animals aren’t aware of the presence of lead in the food they ingest and the water they consume, so increase in toxin levels in the bloodstream is a direct consequence.</a:t>
            </a:r>
            <a:endParaRPr sz="2000">
              <a:solidFill>
                <a:schemeClr val="lt1"/>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p:nvPr/>
        </p:nvSpPr>
        <p:spPr>
          <a:xfrm>
            <a:off x="0" y="-36552"/>
            <a:ext cx="9144000" cy="1877100"/>
          </a:xfrm>
          <a:prstGeom prst="rect">
            <a:avLst/>
          </a:prstGeom>
          <a:solidFill>
            <a:srgbClr val="7C987C"/>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23" name="Google Shape;123;p17"/>
          <p:cNvSpPr txBox="1"/>
          <p:nvPr/>
        </p:nvSpPr>
        <p:spPr>
          <a:xfrm>
            <a:off x="514350" y="123200"/>
            <a:ext cx="7609200" cy="1557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600">
                <a:solidFill>
                  <a:srgbClr val="FFFFFF"/>
                </a:solidFill>
                <a:latin typeface="Georgia"/>
                <a:ea typeface="Georgia"/>
                <a:cs typeface="Georgia"/>
                <a:sym typeface="Georgia"/>
              </a:rPr>
              <a:t>Why is Lead so infamously destructive?</a:t>
            </a:r>
            <a:endParaRPr sz="4600">
              <a:latin typeface="Georgia"/>
              <a:ea typeface="Georgia"/>
              <a:cs typeface="Georgia"/>
              <a:sym typeface="Georgia"/>
            </a:endParaRPr>
          </a:p>
        </p:txBody>
      </p:sp>
      <p:sp>
        <p:nvSpPr>
          <p:cNvPr id="124" name="Google Shape;124;p17"/>
          <p:cNvSpPr/>
          <p:nvPr/>
        </p:nvSpPr>
        <p:spPr>
          <a:xfrm>
            <a:off x="0" y="1840550"/>
            <a:ext cx="9144000" cy="33030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25" name="Google Shape;125;p17"/>
          <p:cNvSpPr txBox="1"/>
          <p:nvPr/>
        </p:nvSpPr>
        <p:spPr>
          <a:xfrm>
            <a:off x="514350" y="2030375"/>
            <a:ext cx="7852800" cy="2524500"/>
          </a:xfrm>
          <a:prstGeom prst="rect">
            <a:avLst/>
          </a:prstGeom>
          <a:noFill/>
          <a:ln>
            <a:noFill/>
          </a:ln>
        </p:spPr>
        <p:txBody>
          <a:bodyPr anchorCtr="0" anchor="t" bIns="0" lIns="0" spcFirstLastPara="1" rIns="0" wrap="square" tIns="0">
            <a:spAutoFit/>
          </a:bodyPr>
          <a:lstStyle/>
          <a:p>
            <a:pPr indent="-355600" lvl="0" marL="457200" marR="0" rtl="0" algn="l">
              <a:lnSpc>
                <a:spcPct val="120000"/>
              </a:lnSpc>
              <a:spcBef>
                <a:spcPts val="0"/>
              </a:spcBef>
              <a:spcAft>
                <a:spcPts val="0"/>
              </a:spcAft>
              <a:buClr>
                <a:schemeClr val="lt1"/>
              </a:buClr>
              <a:buSzPts val="2000"/>
              <a:buChar char="-"/>
            </a:pPr>
            <a:r>
              <a:rPr lang="en" sz="2000">
                <a:solidFill>
                  <a:schemeClr val="lt1"/>
                </a:solidFill>
              </a:rPr>
              <a:t>Exposure to high levels of lead may cause anemia, weakness, and kidney and brain damage. Very high lead exposure can even lead to death .</a:t>
            </a:r>
            <a:endParaRPr sz="2000">
              <a:solidFill>
                <a:schemeClr val="lt1"/>
              </a:solidFill>
            </a:endParaRPr>
          </a:p>
          <a:p>
            <a:pPr indent="-355600" lvl="0" marL="457200" marR="0" rtl="0" algn="l">
              <a:lnSpc>
                <a:spcPct val="120000"/>
              </a:lnSpc>
              <a:spcBef>
                <a:spcPts val="0"/>
              </a:spcBef>
              <a:spcAft>
                <a:spcPts val="0"/>
              </a:spcAft>
              <a:buClr>
                <a:schemeClr val="lt1"/>
              </a:buClr>
              <a:buSzPts val="2000"/>
              <a:buChar char="-"/>
            </a:pPr>
            <a:r>
              <a:rPr lang="en" sz="2000">
                <a:solidFill>
                  <a:schemeClr val="lt1"/>
                </a:solidFill>
              </a:rPr>
              <a:t>Lead exposure can also affect the unborn children more than pregnant women . </a:t>
            </a:r>
            <a:endParaRPr sz="2000">
              <a:solidFill>
                <a:schemeClr val="lt1"/>
              </a:solidFill>
            </a:endParaRPr>
          </a:p>
          <a:p>
            <a:pPr indent="-355600" lvl="0" marL="457200" marR="0" rtl="0" algn="l">
              <a:lnSpc>
                <a:spcPct val="120000"/>
              </a:lnSpc>
              <a:spcBef>
                <a:spcPts val="0"/>
              </a:spcBef>
              <a:spcAft>
                <a:spcPts val="0"/>
              </a:spcAft>
              <a:buClr>
                <a:schemeClr val="lt1"/>
              </a:buClr>
              <a:buSzPts val="2000"/>
              <a:buChar char="-"/>
            </a:pPr>
            <a:r>
              <a:rPr lang="en" sz="2000">
                <a:solidFill>
                  <a:schemeClr val="lt1"/>
                </a:solidFill>
              </a:rPr>
              <a:t>It can damage the </a:t>
            </a:r>
            <a:r>
              <a:rPr lang="en" sz="2000">
                <a:solidFill>
                  <a:schemeClr val="lt1"/>
                </a:solidFill>
              </a:rPr>
              <a:t>child's</a:t>
            </a:r>
            <a:r>
              <a:rPr lang="en" sz="2000">
                <a:solidFill>
                  <a:schemeClr val="lt1"/>
                </a:solidFill>
              </a:rPr>
              <a:t> nervous system , lead affects children more than adults in general .</a:t>
            </a:r>
            <a:endParaRPr sz="20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8"/>
          <p:cNvSpPr/>
          <p:nvPr/>
        </p:nvSpPr>
        <p:spPr>
          <a:xfrm>
            <a:off x="0" y="-36552"/>
            <a:ext cx="9144000" cy="1877100"/>
          </a:xfrm>
          <a:prstGeom prst="rect">
            <a:avLst/>
          </a:prstGeom>
          <a:solidFill>
            <a:srgbClr val="7C987C"/>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31" name="Google Shape;131;p18"/>
          <p:cNvSpPr txBox="1"/>
          <p:nvPr/>
        </p:nvSpPr>
        <p:spPr>
          <a:xfrm>
            <a:off x="514350" y="532550"/>
            <a:ext cx="8139300" cy="708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600">
                <a:solidFill>
                  <a:srgbClr val="FFFFFF"/>
                </a:solidFill>
                <a:latin typeface="Georgia"/>
                <a:ea typeface="Georgia"/>
                <a:cs typeface="Georgia"/>
                <a:sym typeface="Georgia"/>
              </a:rPr>
              <a:t>Brief outline of the case study</a:t>
            </a:r>
            <a:endParaRPr sz="4600">
              <a:latin typeface="Georgia"/>
              <a:ea typeface="Georgia"/>
              <a:cs typeface="Georgia"/>
              <a:sym typeface="Georgia"/>
            </a:endParaRPr>
          </a:p>
        </p:txBody>
      </p:sp>
      <p:sp>
        <p:nvSpPr>
          <p:cNvPr id="132" name="Google Shape;132;p18"/>
          <p:cNvSpPr/>
          <p:nvPr/>
        </p:nvSpPr>
        <p:spPr>
          <a:xfrm>
            <a:off x="0" y="1840550"/>
            <a:ext cx="9144000" cy="33030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33" name="Google Shape;133;p18"/>
          <p:cNvSpPr txBox="1"/>
          <p:nvPr/>
        </p:nvSpPr>
        <p:spPr>
          <a:xfrm>
            <a:off x="514350" y="2030375"/>
            <a:ext cx="7852800" cy="2154900"/>
          </a:xfrm>
          <a:prstGeom prst="rect">
            <a:avLst/>
          </a:prstGeom>
          <a:noFill/>
          <a:ln>
            <a:noFill/>
          </a:ln>
        </p:spPr>
        <p:txBody>
          <a:bodyPr anchorCtr="0" anchor="t" bIns="0" lIns="0" spcFirstLastPara="1" rIns="0" wrap="square" tIns="0">
            <a:spAutoFit/>
          </a:bodyPr>
          <a:lstStyle/>
          <a:p>
            <a:pPr indent="-355600" lvl="0" marL="457200" marR="0" rtl="0" algn="l">
              <a:lnSpc>
                <a:spcPct val="120000"/>
              </a:lnSpc>
              <a:spcBef>
                <a:spcPts val="0"/>
              </a:spcBef>
              <a:spcAft>
                <a:spcPts val="0"/>
              </a:spcAft>
              <a:buClr>
                <a:schemeClr val="lt1"/>
              </a:buClr>
              <a:buSzPts val="2000"/>
              <a:buFont typeface="Georgia"/>
              <a:buChar char="-"/>
            </a:pPr>
            <a:r>
              <a:rPr lang="en" sz="2000">
                <a:solidFill>
                  <a:schemeClr val="lt1"/>
                </a:solidFill>
                <a:latin typeface="Georgia"/>
                <a:ea typeface="Georgia"/>
                <a:cs typeface="Georgia"/>
                <a:sym typeface="Georgia"/>
              </a:rPr>
              <a:t>Magellan Metal Mines- </a:t>
            </a:r>
            <a:r>
              <a:rPr lang="en" sz="2000">
                <a:solidFill>
                  <a:schemeClr val="lt1"/>
                </a:solidFill>
                <a:latin typeface="Georgia"/>
                <a:ea typeface="Georgia"/>
                <a:cs typeface="Georgia"/>
                <a:sym typeface="Georgia"/>
              </a:rPr>
              <a:t>Australia, used to be involved in lead mining activities.</a:t>
            </a:r>
            <a:endParaRPr sz="2000">
              <a:solidFill>
                <a:schemeClr val="lt1"/>
              </a:solidFill>
              <a:latin typeface="Georgia"/>
              <a:ea typeface="Georgia"/>
              <a:cs typeface="Georgia"/>
              <a:sym typeface="Georgia"/>
            </a:endParaRPr>
          </a:p>
          <a:p>
            <a:pPr indent="-355600" lvl="0" marL="457200" marR="0" rtl="0" algn="l">
              <a:lnSpc>
                <a:spcPct val="120000"/>
              </a:lnSpc>
              <a:spcBef>
                <a:spcPts val="0"/>
              </a:spcBef>
              <a:spcAft>
                <a:spcPts val="0"/>
              </a:spcAft>
              <a:buClr>
                <a:schemeClr val="lt1"/>
              </a:buClr>
              <a:buSzPts val="2000"/>
              <a:buFont typeface="Georgia"/>
              <a:buChar char="-"/>
            </a:pPr>
            <a:r>
              <a:rPr lang="en" sz="2000">
                <a:solidFill>
                  <a:schemeClr val="lt1"/>
                </a:solidFill>
                <a:latin typeface="Georgia"/>
                <a:ea typeface="Georgia"/>
                <a:cs typeface="Georgia"/>
                <a:sym typeface="Georgia"/>
              </a:rPr>
              <a:t>Between 2006 and 2007, it was discovered that the lead dust that used to escape into the air during transportation, used to impact the port town of Esperance.</a:t>
            </a:r>
            <a:endParaRPr sz="2000">
              <a:solidFill>
                <a:schemeClr val="lt1"/>
              </a:solidFill>
              <a:latin typeface="Georgia"/>
              <a:ea typeface="Georgia"/>
              <a:cs typeface="Georgia"/>
              <a:sym typeface="Georgia"/>
            </a:endParaRPr>
          </a:p>
          <a:p>
            <a:pPr indent="-355600" lvl="0" marL="457200" marR="0" rtl="0" algn="l">
              <a:lnSpc>
                <a:spcPct val="120000"/>
              </a:lnSpc>
              <a:spcBef>
                <a:spcPts val="0"/>
              </a:spcBef>
              <a:spcAft>
                <a:spcPts val="0"/>
              </a:spcAft>
              <a:buClr>
                <a:schemeClr val="lt1"/>
              </a:buClr>
              <a:buSzPts val="2000"/>
              <a:buFont typeface="Georgia"/>
              <a:buChar char="-"/>
            </a:pPr>
            <a:r>
              <a:rPr lang="en" sz="2000">
                <a:solidFill>
                  <a:schemeClr val="lt1"/>
                </a:solidFill>
                <a:latin typeface="Georgia"/>
                <a:ea typeface="Georgia"/>
                <a:cs typeface="Georgia"/>
                <a:sym typeface="Georgia"/>
              </a:rPr>
              <a:t>This was a literal example of “Canaries in the mine”.</a:t>
            </a:r>
            <a:endParaRPr sz="2000">
              <a:solidFill>
                <a:schemeClr val="lt1"/>
              </a:solidFill>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p:nvPr/>
        </p:nvSpPr>
        <p:spPr>
          <a:xfrm>
            <a:off x="0" y="0"/>
            <a:ext cx="4275699" cy="51435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39" name="Google Shape;139;p19"/>
          <p:cNvSpPr txBox="1"/>
          <p:nvPr/>
        </p:nvSpPr>
        <p:spPr>
          <a:xfrm>
            <a:off x="514350" y="466725"/>
            <a:ext cx="3379200" cy="167460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lang="en" sz="3200">
                <a:solidFill>
                  <a:srgbClr val="FFFFFF"/>
                </a:solidFill>
                <a:latin typeface="Georgia"/>
                <a:ea typeface="Georgia"/>
                <a:cs typeface="Georgia"/>
                <a:sym typeface="Georgia"/>
              </a:rPr>
              <a:t>About</a:t>
            </a:r>
            <a:endParaRPr sz="3200">
              <a:solidFill>
                <a:srgbClr val="FFFFFF"/>
              </a:solidFill>
              <a:latin typeface="Georgia"/>
              <a:ea typeface="Georgia"/>
              <a:cs typeface="Georgia"/>
              <a:sym typeface="Georgia"/>
            </a:endParaRPr>
          </a:p>
          <a:p>
            <a:pPr indent="0" lvl="0" marL="0" marR="0" rtl="0" algn="l">
              <a:lnSpc>
                <a:spcPct val="120003"/>
              </a:lnSpc>
              <a:spcBef>
                <a:spcPts val="0"/>
              </a:spcBef>
              <a:spcAft>
                <a:spcPts val="0"/>
              </a:spcAft>
              <a:buNone/>
            </a:pPr>
            <a:r>
              <a:rPr lang="en" sz="3200">
                <a:solidFill>
                  <a:srgbClr val="FFFFFF"/>
                </a:solidFill>
                <a:latin typeface="Georgia"/>
                <a:ea typeface="Georgia"/>
                <a:cs typeface="Georgia"/>
                <a:sym typeface="Georgia"/>
              </a:rPr>
              <a:t>Lead Mining in Magellan Metals</a:t>
            </a:r>
            <a:endParaRPr sz="3200">
              <a:solidFill>
                <a:srgbClr val="FFFFFF"/>
              </a:solidFill>
              <a:latin typeface="Georgia"/>
              <a:ea typeface="Georgia"/>
              <a:cs typeface="Georgia"/>
              <a:sym typeface="Georgia"/>
            </a:endParaRPr>
          </a:p>
        </p:txBody>
      </p:sp>
      <p:pic>
        <p:nvPicPr>
          <p:cNvPr id="140" name="Google Shape;140;p19"/>
          <p:cNvPicPr preferRelativeResize="0"/>
          <p:nvPr/>
        </p:nvPicPr>
        <p:blipFill rotWithShape="1">
          <a:blip r:embed="rId3">
            <a:alphaModFix/>
          </a:blip>
          <a:srcRect b="23954" l="59852" r="5991" t="46518"/>
          <a:stretch/>
        </p:blipFill>
        <p:spPr>
          <a:xfrm>
            <a:off x="448251" y="2869918"/>
            <a:ext cx="3379200" cy="1643158"/>
          </a:xfrm>
          <a:prstGeom prst="rect">
            <a:avLst/>
          </a:prstGeom>
          <a:noFill/>
          <a:ln>
            <a:noFill/>
          </a:ln>
        </p:spPr>
      </p:pic>
      <p:sp>
        <p:nvSpPr>
          <p:cNvPr id="141" name="Google Shape;141;p19"/>
          <p:cNvSpPr txBox="1"/>
          <p:nvPr/>
        </p:nvSpPr>
        <p:spPr>
          <a:xfrm>
            <a:off x="483050" y="4513075"/>
            <a:ext cx="3309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lt1"/>
                </a:solidFill>
                <a:latin typeface="Georgia"/>
                <a:ea typeface="Georgia"/>
                <a:cs typeface="Georgia"/>
                <a:sym typeface="Georgia"/>
              </a:rPr>
              <a:t>Port of Esperance </a:t>
            </a:r>
            <a:endParaRPr b="1">
              <a:solidFill>
                <a:schemeClr val="lt1"/>
              </a:solidFill>
              <a:latin typeface="Georgia"/>
              <a:ea typeface="Georgia"/>
              <a:cs typeface="Georgia"/>
              <a:sym typeface="Georgia"/>
            </a:endParaRPr>
          </a:p>
        </p:txBody>
      </p:sp>
      <p:sp>
        <p:nvSpPr>
          <p:cNvPr id="142" name="Google Shape;142;p19"/>
          <p:cNvSpPr/>
          <p:nvPr/>
        </p:nvSpPr>
        <p:spPr>
          <a:xfrm>
            <a:off x="4275700" y="0"/>
            <a:ext cx="4868400" cy="5143500"/>
          </a:xfrm>
          <a:prstGeom prst="rect">
            <a:avLst/>
          </a:prstGeom>
          <a:solidFill>
            <a:srgbClr val="7C987C"/>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43" name="Google Shape;143;p19"/>
          <p:cNvSpPr txBox="1"/>
          <p:nvPr/>
        </p:nvSpPr>
        <p:spPr>
          <a:xfrm>
            <a:off x="4797250" y="386100"/>
            <a:ext cx="3825300" cy="43713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rgbClr val="FFFFFF"/>
              </a:buClr>
              <a:buSzPts val="1700"/>
              <a:buFont typeface="Georgia"/>
              <a:buChar char="●"/>
            </a:pPr>
            <a:r>
              <a:rPr lang="en" sz="1700">
                <a:solidFill>
                  <a:srgbClr val="FFFFFF"/>
                </a:solidFill>
                <a:latin typeface="Georgia"/>
                <a:ea typeface="Georgia"/>
                <a:cs typeface="Georgia"/>
                <a:sym typeface="Georgia"/>
              </a:rPr>
              <a:t>Magellan metals was capable of providing 2% of the world’s lead supply if operated at full capacity.</a:t>
            </a:r>
            <a:endParaRPr sz="1700">
              <a:solidFill>
                <a:srgbClr val="FFFFFF"/>
              </a:solidFill>
              <a:latin typeface="Georgia"/>
              <a:ea typeface="Georgia"/>
              <a:cs typeface="Georgia"/>
              <a:sym typeface="Georgia"/>
            </a:endParaRPr>
          </a:p>
          <a:p>
            <a:pPr indent="0" lvl="0" marL="0" rtl="0" algn="l">
              <a:spcBef>
                <a:spcPts val="0"/>
              </a:spcBef>
              <a:spcAft>
                <a:spcPts val="0"/>
              </a:spcAft>
              <a:buNone/>
            </a:pPr>
            <a:r>
              <a:t/>
            </a:r>
            <a:endParaRPr sz="1700">
              <a:solidFill>
                <a:srgbClr val="FFFFFF"/>
              </a:solidFill>
              <a:latin typeface="Georgia"/>
              <a:ea typeface="Georgia"/>
              <a:cs typeface="Georgia"/>
              <a:sym typeface="Georgia"/>
            </a:endParaRPr>
          </a:p>
          <a:p>
            <a:pPr indent="-336550" lvl="0" marL="457200" rtl="0" algn="l">
              <a:spcBef>
                <a:spcPts val="0"/>
              </a:spcBef>
              <a:spcAft>
                <a:spcPts val="0"/>
              </a:spcAft>
              <a:buClr>
                <a:srgbClr val="FFFFFF"/>
              </a:buClr>
              <a:buSzPts val="1700"/>
              <a:buFont typeface="Georgia"/>
              <a:buChar char="●"/>
            </a:pPr>
            <a:r>
              <a:rPr lang="en" sz="1700">
                <a:solidFill>
                  <a:srgbClr val="FFFFFF"/>
                </a:solidFill>
                <a:latin typeface="Georgia"/>
                <a:ea typeface="Georgia"/>
                <a:cs typeface="Georgia"/>
                <a:sym typeface="Georgia"/>
              </a:rPr>
              <a:t>Until March 2007, the lead carbonate concentrate produced at the mine was exported in bulk through the Port of Esperance, transported in tarpaulin-covered kibbles by trucks and trains.</a:t>
            </a:r>
            <a:endParaRPr sz="1700">
              <a:solidFill>
                <a:srgbClr val="FFFFFF"/>
              </a:solidFill>
              <a:latin typeface="Georgia"/>
              <a:ea typeface="Georgia"/>
              <a:cs typeface="Georgia"/>
              <a:sym typeface="Georgia"/>
            </a:endParaRPr>
          </a:p>
          <a:p>
            <a:pPr indent="0" lvl="0" marL="0" rtl="0" algn="l">
              <a:spcBef>
                <a:spcPts val="0"/>
              </a:spcBef>
              <a:spcAft>
                <a:spcPts val="0"/>
              </a:spcAft>
              <a:buNone/>
            </a:pPr>
            <a:r>
              <a:t/>
            </a:r>
            <a:endParaRPr sz="1700">
              <a:solidFill>
                <a:srgbClr val="FFFFFF"/>
              </a:solidFill>
              <a:latin typeface="Georgia"/>
              <a:ea typeface="Georgia"/>
              <a:cs typeface="Georgia"/>
              <a:sym typeface="Georgia"/>
            </a:endParaRPr>
          </a:p>
          <a:p>
            <a:pPr indent="-336550" lvl="0" marL="457200" rtl="0" algn="l">
              <a:spcBef>
                <a:spcPts val="0"/>
              </a:spcBef>
              <a:spcAft>
                <a:spcPts val="0"/>
              </a:spcAft>
              <a:buClr>
                <a:srgbClr val="FFFFFF"/>
              </a:buClr>
              <a:buSzPts val="1700"/>
              <a:buFont typeface="Georgia"/>
              <a:buChar char="●"/>
            </a:pPr>
            <a:r>
              <a:rPr lang="en" sz="1700">
                <a:solidFill>
                  <a:srgbClr val="FFFFFF"/>
                </a:solidFill>
                <a:latin typeface="Georgia"/>
                <a:ea typeface="Georgia"/>
                <a:cs typeface="Georgia"/>
                <a:sym typeface="Georgia"/>
              </a:rPr>
              <a:t>At the port it was stockpiled inside a large storage shed and loaded onto ships by a series of conveyors</a:t>
            </a:r>
            <a:endParaRPr>
              <a:solidFill>
                <a:srgbClr val="FFFFFF"/>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0"/>
          <p:cNvSpPr/>
          <p:nvPr/>
        </p:nvSpPr>
        <p:spPr>
          <a:xfrm>
            <a:off x="0" y="0"/>
            <a:ext cx="4014000" cy="5143500"/>
          </a:xfrm>
          <a:prstGeom prst="rect">
            <a:avLst/>
          </a:prstGeom>
          <a:solidFill>
            <a:srgbClr val="36523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149" name="Google Shape;149;p20"/>
          <p:cNvPicPr preferRelativeResize="0"/>
          <p:nvPr/>
        </p:nvPicPr>
        <p:blipFill>
          <a:blip r:embed="rId4">
            <a:alphaModFix/>
          </a:blip>
          <a:stretch>
            <a:fillRect/>
          </a:stretch>
        </p:blipFill>
        <p:spPr>
          <a:xfrm>
            <a:off x="4572000" y="244225"/>
            <a:ext cx="4126076" cy="4655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1"/>
          <p:cNvPicPr preferRelativeResize="0"/>
          <p:nvPr/>
        </p:nvPicPr>
        <p:blipFill rotWithShape="1">
          <a:blip r:embed="rId3">
            <a:alphaModFix/>
          </a:blip>
          <a:srcRect b="16664" l="19254" r="35706" t="12992"/>
          <a:stretch/>
        </p:blipFill>
        <p:spPr>
          <a:xfrm>
            <a:off x="3006750" y="0"/>
            <a:ext cx="6325800" cy="5143500"/>
          </a:xfrm>
          <a:prstGeom prst="rect">
            <a:avLst/>
          </a:prstGeom>
          <a:noFill/>
          <a:ln>
            <a:noFill/>
          </a:ln>
        </p:spPr>
      </p:pic>
      <p:sp>
        <p:nvSpPr>
          <p:cNvPr id="155" name="Google Shape;155;p21"/>
          <p:cNvSpPr/>
          <p:nvPr/>
        </p:nvSpPr>
        <p:spPr>
          <a:xfrm>
            <a:off x="0" y="0"/>
            <a:ext cx="3029100" cy="5143500"/>
          </a:xfrm>
          <a:prstGeom prst="rect">
            <a:avLst/>
          </a:prstGeom>
          <a:solidFill>
            <a:srgbClr val="7C987C"/>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56" name="Google Shape;156;p21"/>
          <p:cNvSpPr txBox="1"/>
          <p:nvPr/>
        </p:nvSpPr>
        <p:spPr>
          <a:xfrm>
            <a:off x="88050" y="1680725"/>
            <a:ext cx="2918700" cy="1083600"/>
          </a:xfrm>
          <a:prstGeom prst="rect">
            <a:avLst/>
          </a:prstGeom>
          <a:noFill/>
          <a:ln>
            <a:noFill/>
          </a:ln>
        </p:spPr>
        <p:txBody>
          <a:bodyPr anchorCtr="0" anchor="t" bIns="0" lIns="0" spcFirstLastPara="1" rIns="0" wrap="square" tIns="0">
            <a:spAutoFit/>
          </a:bodyPr>
          <a:lstStyle/>
          <a:p>
            <a:pPr indent="0" lvl="0" marL="0" marR="0" rtl="0" algn="ctr">
              <a:lnSpc>
                <a:spcPct val="120003"/>
              </a:lnSpc>
              <a:spcBef>
                <a:spcPts val="0"/>
              </a:spcBef>
              <a:spcAft>
                <a:spcPts val="0"/>
              </a:spcAft>
              <a:buNone/>
            </a:pPr>
            <a:r>
              <a:rPr b="1" lang="en" sz="3200">
                <a:solidFill>
                  <a:srgbClr val="FFFFFF"/>
                </a:solidFill>
                <a:latin typeface="Georgia"/>
                <a:ea typeface="Georgia"/>
                <a:cs typeface="Georgia"/>
                <a:sym typeface="Georgia"/>
              </a:rPr>
              <a:t>The </a:t>
            </a:r>
            <a:endParaRPr b="1" sz="3200">
              <a:solidFill>
                <a:srgbClr val="FFFFFF"/>
              </a:solidFill>
              <a:latin typeface="Georgia"/>
              <a:ea typeface="Georgia"/>
              <a:cs typeface="Georgia"/>
              <a:sym typeface="Georgia"/>
            </a:endParaRPr>
          </a:p>
          <a:p>
            <a:pPr indent="0" lvl="0" marL="0" marR="0" rtl="0" algn="ctr">
              <a:lnSpc>
                <a:spcPct val="120003"/>
              </a:lnSpc>
              <a:spcBef>
                <a:spcPts val="0"/>
              </a:spcBef>
              <a:spcAft>
                <a:spcPts val="0"/>
              </a:spcAft>
              <a:buNone/>
            </a:pPr>
            <a:r>
              <a:rPr b="1" lang="en" sz="3200">
                <a:solidFill>
                  <a:srgbClr val="FFFFFF"/>
                </a:solidFill>
                <a:latin typeface="Georgia"/>
                <a:ea typeface="Georgia"/>
                <a:cs typeface="Georgia"/>
                <a:sym typeface="Georgia"/>
              </a:rPr>
              <a:t>Case Study</a:t>
            </a:r>
            <a:endParaRPr b="1" sz="3200">
              <a:solidFill>
                <a:srgbClr val="FFFFFF"/>
              </a:solidFill>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